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5" r:id="rId17"/>
    <p:sldId id="273" r:id="rId18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75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1" i="0">
                <a:solidFill>
                  <a:srgbClr val="E7EDE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50" b="1" i="0">
                <a:solidFill>
                  <a:srgbClr val="E7EDE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95444" y="1626363"/>
            <a:ext cx="2141854" cy="49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431497" y="3408736"/>
            <a:ext cx="7339965" cy="6526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1" i="0">
                <a:solidFill>
                  <a:srgbClr val="E7EDE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25172" y="500556"/>
            <a:ext cx="7463155" cy="9786620"/>
            <a:chOff x="10825172" y="500556"/>
            <a:chExt cx="7463155" cy="9786620"/>
          </a:xfrm>
        </p:grpSpPr>
        <p:sp>
          <p:nvSpPr>
            <p:cNvPr id="3" name="object 3"/>
            <p:cNvSpPr/>
            <p:nvPr/>
          </p:nvSpPr>
          <p:spPr>
            <a:xfrm>
              <a:off x="13645096" y="500556"/>
              <a:ext cx="4643120" cy="9286240"/>
            </a:xfrm>
            <a:custGeom>
              <a:avLst/>
              <a:gdLst/>
              <a:ahLst/>
              <a:cxnLst/>
              <a:rect l="l" t="t" r="r" b="b"/>
              <a:pathLst>
                <a:path w="4643119" h="9286240">
                  <a:moveTo>
                    <a:pt x="4642903" y="9285805"/>
                  </a:moveTo>
                  <a:lnTo>
                    <a:pt x="0" y="4642902"/>
                  </a:lnTo>
                  <a:lnTo>
                    <a:pt x="4642903" y="0"/>
                  </a:lnTo>
                  <a:lnTo>
                    <a:pt x="4642903" y="9285805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149355" y="1004902"/>
              <a:ext cx="4138929" cy="8277225"/>
            </a:xfrm>
            <a:custGeom>
              <a:avLst/>
              <a:gdLst/>
              <a:ahLst/>
              <a:cxnLst/>
              <a:rect l="l" t="t" r="r" b="b"/>
              <a:pathLst>
                <a:path w="4138930" h="8277225">
                  <a:moveTo>
                    <a:pt x="1829390" y="5968002"/>
                  </a:moveTo>
                  <a:lnTo>
                    <a:pt x="0" y="4138611"/>
                  </a:lnTo>
                  <a:lnTo>
                    <a:pt x="4138611" y="0"/>
                  </a:lnTo>
                  <a:lnTo>
                    <a:pt x="4138644" y="258148"/>
                  </a:lnTo>
                  <a:lnTo>
                    <a:pt x="260895" y="4135865"/>
                  </a:lnTo>
                  <a:lnTo>
                    <a:pt x="4138612" y="8013582"/>
                  </a:lnTo>
                  <a:lnTo>
                    <a:pt x="4138644" y="8277190"/>
                  </a:lnTo>
                  <a:lnTo>
                    <a:pt x="1829390" y="5968002"/>
                  </a:lnTo>
                  <a:close/>
                </a:path>
                <a:path w="4138930" h="8277225">
                  <a:moveTo>
                    <a:pt x="4138644" y="258180"/>
                  </a:moveTo>
                  <a:close/>
                </a:path>
                <a:path w="4138930" h="8277225">
                  <a:moveTo>
                    <a:pt x="4138644" y="8013615"/>
                  </a:move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5172" y="6886598"/>
              <a:ext cx="6800850" cy="3400425"/>
            </a:xfrm>
            <a:custGeom>
              <a:avLst/>
              <a:gdLst/>
              <a:ahLst/>
              <a:cxnLst/>
              <a:rect l="l" t="t" r="r" b="b"/>
              <a:pathLst>
                <a:path w="6800850" h="3400425">
                  <a:moveTo>
                    <a:pt x="0" y="3400401"/>
                  </a:moveTo>
                  <a:lnTo>
                    <a:pt x="3400401" y="0"/>
                  </a:lnTo>
                  <a:lnTo>
                    <a:pt x="3672285" y="271884"/>
                  </a:lnTo>
                  <a:lnTo>
                    <a:pt x="3400401" y="271884"/>
                  </a:lnTo>
                  <a:lnTo>
                    <a:pt x="271884" y="3400401"/>
                  </a:lnTo>
                  <a:lnTo>
                    <a:pt x="0" y="3400401"/>
                  </a:lnTo>
                  <a:close/>
                </a:path>
                <a:path w="6800850" h="3400425">
                  <a:moveTo>
                    <a:pt x="3400401" y="271884"/>
                  </a:moveTo>
                  <a:lnTo>
                    <a:pt x="3672285" y="271884"/>
                  </a:lnTo>
                  <a:lnTo>
                    <a:pt x="6800802" y="3400401"/>
                  </a:lnTo>
                  <a:lnTo>
                    <a:pt x="6528918" y="3400401"/>
                  </a:lnTo>
                  <a:lnTo>
                    <a:pt x="3400401" y="271884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00110" y="1028749"/>
              <a:ext cx="738479" cy="63811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657992" y="3046503"/>
            <a:ext cx="10185400" cy="3189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6450"/>
              </a:lnSpc>
              <a:spcBef>
                <a:spcPts val="110"/>
              </a:spcBef>
            </a:pPr>
            <a:r>
              <a:rPr sz="5750" b="1" i="1" spc="565" dirty="0">
                <a:solidFill>
                  <a:srgbClr val="5270FF"/>
                </a:solidFill>
                <a:latin typeface="Arial"/>
                <a:cs typeface="Arial"/>
              </a:rPr>
              <a:t>БАЛАЛА</a:t>
            </a:r>
            <a:r>
              <a:rPr sz="5750" b="1" i="1" spc="-10" dirty="0">
                <a:solidFill>
                  <a:srgbClr val="5270FF"/>
                </a:solidFill>
                <a:latin typeface="Arial"/>
                <a:cs typeface="Arial"/>
              </a:rPr>
              <a:t>Р</a:t>
            </a:r>
            <a:endParaRPr sz="5750">
              <a:latin typeface="Arial"/>
              <a:cs typeface="Arial"/>
            </a:endParaRPr>
          </a:p>
          <a:p>
            <a:pPr marL="12700" marR="5080">
              <a:lnSpc>
                <a:spcPts val="6000"/>
              </a:lnSpc>
              <a:spcBef>
                <a:spcPts val="500"/>
              </a:spcBef>
              <a:tabLst>
                <a:tab pos="7790180" algn="l"/>
              </a:tabLst>
            </a:pPr>
            <a:r>
              <a:rPr sz="5750" b="1" i="1" spc="565" dirty="0">
                <a:solidFill>
                  <a:srgbClr val="5270FF"/>
                </a:solidFill>
                <a:latin typeface="Arial"/>
                <a:cs typeface="Arial"/>
              </a:rPr>
              <a:t>ПСИХИКАСЫНЫ</a:t>
            </a:r>
            <a:r>
              <a:rPr sz="5750" b="1" i="1" spc="-10" dirty="0">
                <a:solidFill>
                  <a:srgbClr val="5270FF"/>
                </a:solidFill>
                <a:latin typeface="Arial"/>
                <a:cs typeface="Arial"/>
              </a:rPr>
              <a:t>Ң</a:t>
            </a:r>
            <a:r>
              <a:rPr sz="5750" b="1" i="1" dirty="0">
                <a:solidFill>
                  <a:srgbClr val="5270FF"/>
                </a:solidFill>
                <a:latin typeface="Arial"/>
                <a:cs typeface="Arial"/>
              </a:rPr>
              <a:t>	</a:t>
            </a:r>
            <a:r>
              <a:rPr sz="5750" b="1" i="1" spc="555" dirty="0">
                <a:solidFill>
                  <a:srgbClr val="5270FF"/>
                </a:solidFill>
                <a:latin typeface="Arial"/>
                <a:cs typeface="Arial"/>
              </a:rPr>
              <a:t>ДАМ</a:t>
            </a:r>
            <a:r>
              <a:rPr sz="5750" b="1" i="1" spc="-20" dirty="0">
                <a:solidFill>
                  <a:srgbClr val="5270FF"/>
                </a:solidFill>
                <a:latin typeface="Arial"/>
                <a:cs typeface="Arial"/>
              </a:rPr>
              <a:t>У</a:t>
            </a:r>
            <a:r>
              <a:rPr sz="5750" b="1" i="1" spc="409" dirty="0">
                <a:solidFill>
                  <a:srgbClr val="5270FF"/>
                </a:solidFill>
                <a:latin typeface="Arial"/>
                <a:cs typeface="Arial"/>
              </a:rPr>
              <a:t> </a:t>
            </a:r>
            <a:r>
              <a:rPr sz="5750" b="1" i="1" spc="565" dirty="0">
                <a:solidFill>
                  <a:srgbClr val="5270FF"/>
                </a:solidFill>
                <a:latin typeface="Arial"/>
                <a:cs typeface="Arial"/>
              </a:rPr>
              <a:t>ЗАҢДЫЛЫҚТАРЫ</a:t>
            </a:r>
            <a:r>
              <a:rPr sz="5750" b="1" i="1" spc="-10" dirty="0">
                <a:solidFill>
                  <a:srgbClr val="5270FF"/>
                </a:solidFill>
                <a:latin typeface="Arial"/>
                <a:cs typeface="Arial"/>
              </a:rPr>
              <a:t>Н</a:t>
            </a:r>
            <a:endParaRPr sz="5750">
              <a:latin typeface="Arial"/>
              <a:cs typeface="Arial"/>
            </a:endParaRPr>
          </a:p>
          <a:p>
            <a:pPr marL="12700">
              <a:lnSpc>
                <a:spcPts val="5950"/>
              </a:lnSpc>
              <a:tabLst>
                <a:tab pos="4125595" algn="l"/>
              </a:tabLst>
            </a:pPr>
            <a:r>
              <a:rPr sz="5750" b="1" i="1" spc="565" dirty="0">
                <a:solidFill>
                  <a:srgbClr val="5270FF"/>
                </a:solidFill>
                <a:latin typeface="Arial"/>
                <a:cs typeface="Arial"/>
              </a:rPr>
              <a:t>ЗЕРТТЕ</a:t>
            </a:r>
            <a:r>
              <a:rPr sz="5750" b="1" i="1" spc="-10" dirty="0">
                <a:solidFill>
                  <a:srgbClr val="5270FF"/>
                </a:solidFill>
                <a:latin typeface="Arial"/>
                <a:cs typeface="Arial"/>
              </a:rPr>
              <a:t>У</a:t>
            </a:r>
            <a:r>
              <a:rPr sz="5750" b="1" i="1" dirty="0">
                <a:solidFill>
                  <a:srgbClr val="5270FF"/>
                </a:solidFill>
                <a:latin typeface="Arial"/>
                <a:cs typeface="Arial"/>
              </a:rPr>
              <a:t>	</a:t>
            </a:r>
            <a:r>
              <a:rPr sz="5750" b="1" i="1" spc="565" dirty="0">
                <a:solidFill>
                  <a:srgbClr val="5270FF"/>
                </a:solidFill>
                <a:latin typeface="Arial"/>
                <a:cs typeface="Arial"/>
              </a:rPr>
              <a:t>ƏДІСТЕР</a:t>
            </a:r>
            <a:r>
              <a:rPr sz="5750" b="1" i="1" spc="-10" dirty="0">
                <a:solidFill>
                  <a:srgbClr val="5270FF"/>
                </a:solidFill>
                <a:latin typeface="Arial"/>
                <a:cs typeface="Arial"/>
              </a:rPr>
              <a:t>І</a:t>
            </a:r>
            <a:endParaRPr sz="57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2651717" y="1063625"/>
            <a:ext cx="262001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3250" algn="l"/>
              </a:tabLst>
            </a:pPr>
            <a:r>
              <a:rPr sz="4500" spc="-50" dirty="0">
                <a:solidFill>
                  <a:srgbClr val="000000"/>
                </a:solidFill>
              </a:rPr>
              <a:t>2</a:t>
            </a:r>
            <a:r>
              <a:rPr sz="4500" dirty="0">
                <a:solidFill>
                  <a:srgbClr val="000000"/>
                </a:solidFill>
              </a:rPr>
              <a:t>	</a:t>
            </a:r>
            <a:r>
              <a:rPr sz="4500" spc="330" dirty="0">
                <a:solidFill>
                  <a:srgbClr val="000000"/>
                </a:solidFill>
              </a:rPr>
              <a:t>ДƏРІС</a:t>
            </a:r>
            <a:endParaRPr sz="4500"/>
          </a:p>
        </p:txBody>
      </p:sp>
      <p:grpSp>
        <p:nvGrpSpPr>
          <p:cNvPr id="9" name="object 9"/>
          <p:cNvGrpSpPr/>
          <p:nvPr/>
        </p:nvGrpSpPr>
        <p:grpSpPr>
          <a:xfrm>
            <a:off x="0" y="0"/>
            <a:ext cx="8858250" cy="10287000"/>
            <a:chOff x="0" y="0"/>
            <a:chExt cx="8858250" cy="10287000"/>
          </a:xfrm>
        </p:grpSpPr>
        <p:sp>
          <p:nvSpPr>
            <p:cNvPr id="10" name="object 10"/>
            <p:cNvSpPr/>
            <p:nvPr/>
          </p:nvSpPr>
          <p:spPr>
            <a:xfrm>
              <a:off x="0" y="1006688"/>
              <a:ext cx="8858250" cy="2101850"/>
            </a:xfrm>
            <a:custGeom>
              <a:avLst/>
              <a:gdLst/>
              <a:ahLst/>
              <a:cxnLst/>
              <a:rect l="l" t="t" r="r" b="b"/>
              <a:pathLst>
                <a:path w="8858250" h="2101850">
                  <a:moveTo>
                    <a:pt x="8655070" y="2101426"/>
                  </a:moveTo>
                  <a:lnTo>
                    <a:pt x="8608681" y="2096058"/>
                  </a:lnTo>
                  <a:lnTo>
                    <a:pt x="8566063" y="2080771"/>
                  </a:lnTo>
                  <a:lnTo>
                    <a:pt x="8528443" y="2056796"/>
                  </a:lnTo>
                  <a:lnTo>
                    <a:pt x="8497047" y="2025359"/>
                  </a:lnTo>
                  <a:lnTo>
                    <a:pt x="8473103" y="1987689"/>
                  </a:lnTo>
                  <a:lnTo>
                    <a:pt x="8457837" y="1945015"/>
                  </a:lnTo>
                  <a:lnTo>
                    <a:pt x="8452475" y="1898565"/>
                  </a:lnTo>
                  <a:lnTo>
                    <a:pt x="8455803" y="1861017"/>
                  </a:lnTo>
                  <a:lnTo>
                    <a:pt x="8465462" y="1826394"/>
                  </a:lnTo>
                  <a:lnTo>
                    <a:pt x="8480965" y="1794697"/>
                  </a:lnTo>
                  <a:lnTo>
                    <a:pt x="8501825" y="1765926"/>
                  </a:lnTo>
                  <a:lnTo>
                    <a:pt x="7081058" y="67620"/>
                  </a:lnTo>
                  <a:lnTo>
                    <a:pt x="0" y="67620"/>
                  </a:lnTo>
                  <a:lnTo>
                    <a:pt x="0" y="0"/>
                  </a:lnTo>
                  <a:lnTo>
                    <a:pt x="7109629" y="0"/>
                  </a:lnTo>
                  <a:lnTo>
                    <a:pt x="8548579" y="1724313"/>
                  </a:lnTo>
                  <a:lnTo>
                    <a:pt x="8752505" y="1724313"/>
                  </a:lnTo>
                  <a:lnTo>
                    <a:pt x="8808869" y="1770680"/>
                  </a:lnTo>
                  <a:lnTo>
                    <a:pt x="8833737" y="1808304"/>
                  </a:lnTo>
                  <a:lnTo>
                    <a:pt x="8850381" y="1851296"/>
                  </a:lnTo>
                  <a:lnTo>
                    <a:pt x="8857666" y="1898565"/>
                  </a:lnTo>
                  <a:lnTo>
                    <a:pt x="8852304" y="1945015"/>
                  </a:lnTo>
                  <a:lnTo>
                    <a:pt x="8837038" y="1987689"/>
                  </a:lnTo>
                  <a:lnTo>
                    <a:pt x="8813094" y="2025359"/>
                  </a:lnTo>
                  <a:lnTo>
                    <a:pt x="8781698" y="2056796"/>
                  </a:lnTo>
                  <a:lnTo>
                    <a:pt x="8744078" y="2080771"/>
                  </a:lnTo>
                  <a:lnTo>
                    <a:pt x="8701460" y="2096058"/>
                  </a:lnTo>
                  <a:lnTo>
                    <a:pt x="8655070" y="2101426"/>
                  </a:lnTo>
                  <a:close/>
                </a:path>
                <a:path w="8858250" h="2101850">
                  <a:moveTo>
                    <a:pt x="8752505" y="1724313"/>
                  </a:moveTo>
                  <a:lnTo>
                    <a:pt x="8548579" y="1724313"/>
                  </a:lnTo>
                  <a:lnTo>
                    <a:pt x="8571346" y="1712163"/>
                  </a:lnTo>
                  <a:lnTo>
                    <a:pt x="8596305" y="1703182"/>
                  </a:lnTo>
                  <a:lnTo>
                    <a:pt x="8622726" y="1697615"/>
                  </a:lnTo>
                  <a:lnTo>
                    <a:pt x="8649876" y="1695705"/>
                  </a:lnTo>
                  <a:lnTo>
                    <a:pt x="8696281" y="1700937"/>
                  </a:lnTo>
                  <a:lnTo>
                    <a:pt x="8739005" y="1715904"/>
                  </a:lnTo>
                  <a:lnTo>
                    <a:pt x="8752505" y="1724313"/>
                  </a:lnTo>
                  <a:close/>
                </a:path>
              </a:pathLst>
            </a:custGeom>
            <a:solidFill>
              <a:srgbClr val="000000">
                <a:alpha val="6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541655" cy="10287000"/>
            </a:xfrm>
            <a:custGeom>
              <a:avLst/>
              <a:gdLst/>
              <a:ahLst/>
              <a:cxnLst/>
              <a:rect l="l" t="t" r="r" b="b"/>
              <a:pathLst>
                <a:path w="541655" h="10287000">
                  <a:moveTo>
                    <a:pt x="541601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541601" y="0"/>
                  </a:lnTo>
                  <a:lnTo>
                    <a:pt x="541601" y="10286999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1726626" y="9440525"/>
            <a:ext cx="4998085" cy="65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50" b="1" spc="130" dirty="0">
                <a:latin typeface="Arial"/>
                <a:cs typeface="Arial"/>
              </a:rPr>
              <a:t>Булшекбаева</a:t>
            </a:r>
            <a:r>
              <a:rPr sz="4150" b="1" spc="-70" dirty="0">
                <a:latin typeface="Arial"/>
                <a:cs typeface="Arial"/>
              </a:rPr>
              <a:t> </a:t>
            </a:r>
            <a:r>
              <a:rPr sz="4150" b="1" spc="55" dirty="0">
                <a:latin typeface="Arial"/>
                <a:cs typeface="Arial"/>
              </a:rPr>
              <a:t>А.И.</a:t>
            </a:r>
            <a:endParaRPr sz="4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6815" y="0"/>
            <a:ext cx="452755" cy="10287000"/>
          </a:xfrm>
          <a:custGeom>
            <a:avLst/>
            <a:gdLst/>
            <a:ahLst/>
            <a:cxnLst/>
            <a:rect l="l" t="t" r="r" b="b"/>
            <a:pathLst>
              <a:path w="452755" h="10287000">
                <a:moveTo>
                  <a:pt x="452407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452407" y="0"/>
                </a:lnTo>
                <a:lnTo>
                  <a:pt x="452407" y="10286999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013942" y="0"/>
            <a:ext cx="16274341" cy="10287011"/>
            <a:chOff x="2013942" y="0"/>
            <a:chExt cx="16274341" cy="10287011"/>
          </a:xfrm>
        </p:grpSpPr>
        <p:sp>
          <p:nvSpPr>
            <p:cNvPr id="4" name="object 4"/>
            <p:cNvSpPr/>
            <p:nvPr/>
          </p:nvSpPr>
          <p:spPr>
            <a:xfrm>
              <a:off x="14026096" y="881556"/>
              <a:ext cx="4262120" cy="8524240"/>
            </a:xfrm>
            <a:custGeom>
              <a:avLst/>
              <a:gdLst/>
              <a:ahLst/>
              <a:cxnLst/>
              <a:rect l="l" t="t" r="r" b="b"/>
              <a:pathLst>
                <a:path w="4262119" h="8524240">
                  <a:moveTo>
                    <a:pt x="4261903" y="8523805"/>
                  </a:moveTo>
                  <a:lnTo>
                    <a:pt x="0" y="4261902"/>
                  </a:lnTo>
                  <a:lnTo>
                    <a:pt x="4261903" y="0"/>
                  </a:lnTo>
                  <a:lnTo>
                    <a:pt x="4261903" y="8523805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30354" y="1385870"/>
              <a:ext cx="3757929" cy="7515859"/>
            </a:xfrm>
            <a:custGeom>
              <a:avLst/>
              <a:gdLst/>
              <a:ahLst/>
              <a:cxnLst/>
              <a:rect l="l" t="t" r="r" b="b"/>
              <a:pathLst>
                <a:path w="3757930" h="7515859">
                  <a:moveTo>
                    <a:pt x="1779429" y="5537074"/>
                  </a:moveTo>
                  <a:lnTo>
                    <a:pt x="0" y="3757644"/>
                  </a:lnTo>
                  <a:lnTo>
                    <a:pt x="3757644" y="0"/>
                  </a:lnTo>
                  <a:lnTo>
                    <a:pt x="3757644" y="258148"/>
                  </a:lnTo>
                  <a:lnTo>
                    <a:pt x="260895" y="3754898"/>
                  </a:lnTo>
                  <a:lnTo>
                    <a:pt x="3757644" y="7251647"/>
                  </a:lnTo>
                  <a:lnTo>
                    <a:pt x="3757644" y="7515288"/>
                  </a:lnTo>
                  <a:lnTo>
                    <a:pt x="1779429" y="553707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85919" y="11"/>
              <a:ext cx="7041515" cy="10287000"/>
            </a:xfrm>
            <a:custGeom>
              <a:avLst/>
              <a:gdLst/>
              <a:ahLst/>
              <a:cxnLst/>
              <a:rect l="l" t="t" r="r" b="b"/>
              <a:pathLst>
                <a:path w="7041515" h="10287000">
                  <a:moveTo>
                    <a:pt x="7041286" y="10286987"/>
                  </a:moveTo>
                  <a:lnTo>
                    <a:pt x="3792537" y="7038238"/>
                  </a:lnTo>
                  <a:lnTo>
                    <a:pt x="3520643" y="6766357"/>
                  </a:lnTo>
                  <a:lnTo>
                    <a:pt x="12" y="10286987"/>
                  </a:lnTo>
                  <a:lnTo>
                    <a:pt x="271894" y="10286987"/>
                  </a:lnTo>
                  <a:lnTo>
                    <a:pt x="3520643" y="7038238"/>
                  </a:lnTo>
                  <a:lnTo>
                    <a:pt x="6769405" y="10286987"/>
                  </a:lnTo>
                  <a:lnTo>
                    <a:pt x="7041286" y="10286987"/>
                  </a:lnTo>
                  <a:close/>
                </a:path>
                <a:path w="7041515" h="10287000">
                  <a:moveTo>
                    <a:pt x="7041299" y="0"/>
                  </a:moveTo>
                  <a:lnTo>
                    <a:pt x="6763626" y="0"/>
                  </a:lnTo>
                  <a:lnTo>
                    <a:pt x="3520643" y="3242970"/>
                  </a:lnTo>
                  <a:lnTo>
                    <a:pt x="277660" y="0"/>
                  </a:lnTo>
                  <a:lnTo>
                    <a:pt x="0" y="0"/>
                  </a:lnTo>
                  <a:lnTo>
                    <a:pt x="3520643" y="3520643"/>
                  </a:lnTo>
                  <a:lnTo>
                    <a:pt x="3798316" y="3242970"/>
                  </a:lnTo>
                  <a:lnTo>
                    <a:pt x="7041299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Blur/>
                      </a14:imgEffect>
                      <a14:imgEffect>
                        <a14:sharpenSoften amount="50000"/>
                      </a14:imgEffect>
                      <a14:imgEffect>
                        <a14:colorTemperature colorTemp="5900"/>
                      </a14:imgEffect>
                      <a14:imgEffect>
                        <a14:brightnessContrast brigh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013942" y="0"/>
              <a:ext cx="8670602" cy="10287000"/>
            </a:xfrm>
            <a:prstGeom prst="rect">
              <a:avLst/>
            </a:prstGeom>
            <a:effectLst>
              <a:outerShdw blurRad="50800" dist="50800" dir="5160000" sx="3000" sy="3000" algn="ctr" rotWithShape="0">
                <a:srgbClr val="000000"/>
              </a:outerShdw>
              <a:reflection blurRad="1270000" endPos="65000" dist="50800" dir="5400000" sy="-100000" algn="bl" rotWithShape="0"/>
            </a:effectLst>
          </p:spPr>
        </p:pic>
        <p:sp>
          <p:nvSpPr>
            <p:cNvPr id="8" name="object 8"/>
            <p:cNvSpPr/>
            <p:nvPr/>
          </p:nvSpPr>
          <p:spPr>
            <a:xfrm>
              <a:off x="11836882" y="3055390"/>
              <a:ext cx="3963035" cy="5276850"/>
            </a:xfrm>
            <a:custGeom>
              <a:avLst/>
              <a:gdLst/>
              <a:ahLst/>
              <a:cxnLst/>
              <a:rect l="l" t="t" r="r" b="b"/>
              <a:pathLst>
                <a:path w="3963034" h="5276850">
                  <a:moveTo>
                    <a:pt x="3963022" y="68681"/>
                  </a:moveTo>
                  <a:lnTo>
                    <a:pt x="3894340" y="68681"/>
                  </a:lnTo>
                  <a:lnTo>
                    <a:pt x="3894340" y="5207559"/>
                  </a:lnTo>
                  <a:lnTo>
                    <a:pt x="3963022" y="5207559"/>
                  </a:lnTo>
                  <a:lnTo>
                    <a:pt x="3963022" y="68681"/>
                  </a:lnTo>
                  <a:close/>
                </a:path>
                <a:path w="3963034" h="5276850">
                  <a:moveTo>
                    <a:pt x="3963022" y="0"/>
                  </a:moveTo>
                  <a:lnTo>
                    <a:pt x="0" y="0"/>
                  </a:lnTo>
                  <a:lnTo>
                    <a:pt x="0" y="68554"/>
                  </a:lnTo>
                  <a:lnTo>
                    <a:pt x="0" y="5207952"/>
                  </a:lnTo>
                  <a:lnTo>
                    <a:pt x="0" y="5276507"/>
                  </a:lnTo>
                  <a:lnTo>
                    <a:pt x="3963022" y="5276507"/>
                  </a:lnTo>
                  <a:lnTo>
                    <a:pt x="3963022" y="5207952"/>
                  </a:lnTo>
                  <a:lnTo>
                    <a:pt x="68681" y="5207952"/>
                  </a:lnTo>
                  <a:lnTo>
                    <a:pt x="68681" y="68554"/>
                  </a:lnTo>
                  <a:lnTo>
                    <a:pt x="3963022" y="68554"/>
                  </a:lnTo>
                  <a:lnTo>
                    <a:pt x="3963022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0" y="2529551"/>
            <a:ext cx="1966595" cy="829310"/>
          </a:xfrm>
          <a:custGeom>
            <a:avLst/>
            <a:gdLst/>
            <a:ahLst/>
            <a:cxnLst/>
            <a:rect l="l" t="t" r="r" b="b"/>
            <a:pathLst>
              <a:path w="1966595" h="829310">
                <a:moveTo>
                  <a:pt x="1966432" y="414306"/>
                </a:moveTo>
                <a:lnTo>
                  <a:pt x="1959944" y="485278"/>
                </a:lnTo>
                <a:lnTo>
                  <a:pt x="1942718" y="552558"/>
                </a:lnTo>
                <a:lnTo>
                  <a:pt x="1925152" y="594949"/>
                </a:lnTo>
                <a:lnTo>
                  <a:pt x="1903151" y="634797"/>
                </a:lnTo>
                <a:lnTo>
                  <a:pt x="1877009" y="671799"/>
                </a:lnTo>
                <a:lnTo>
                  <a:pt x="1847017" y="705653"/>
                </a:lnTo>
                <a:lnTo>
                  <a:pt x="1813468" y="736055"/>
                </a:lnTo>
                <a:lnTo>
                  <a:pt x="1776654" y="762705"/>
                </a:lnTo>
                <a:lnTo>
                  <a:pt x="1736865" y="785298"/>
                </a:lnTo>
                <a:lnTo>
                  <a:pt x="1694396" y="803533"/>
                </a:lnTo>
                <a:lnTo>
                  <a:pt x="1649537" y="817106"/>
                </a:lnTo>
                <a:lnTo>
                  <a:pt x="1602580" y="825717"/>
                </a:lnTo>
                <a:lnTo>
                  <a:pt x="1553819" y="829061"/>
                </a:lnTo>
                <a:lnTo>
                  <a:pt x="0" y="829061"/>
                </a:lnTo>
                <a:lnTo>
                  <a:pt x="0" y="0"/>
                </a:lnTo>
                <a:lnTo>
                  <a:pt x="1555000" y="0"/>
                </a:lnTo>
                <a:lnTo>
                  <a:pt x="1603247" y="3384"/>
                </a:lnTo>
                <a:lnTo>
                  <a:pt x="1649788" y="12099"/>
                </a:lnTo>
                <a:lnTo>
                  <a:pt x="1694327" y="25818"/>
                </a:lnTo>
                <a:lnTo>
                  <a:pt x="1736570" y="44214"/>
                </a:lnTo>
                <a:lnTo>
                  <a:pt x="1776222" y="66961"/>
                </a:lnTo>
                <a:lnTo>
                  <a:pt x="1812986" y="93731"/>
                </a:lnTo>
                <a:lnTo>
                  <a:pt x="1846568" y="124198"/>
                </a:lnTo>
                <a:lnTo>
                  <a:pt x="1876673" y="158036"/>
                </a:lnTo>
                <a:lnTo>
                  <a:pt x="1903004" y="194917"/>
                </a:lnTo>
                <a:lnTo>
                  <a:pt x="1925267" y="234515"/>
                </a:lnTo>
                <a:lnTo>
                  <a:pt x="1943166" y="276502"/>
                </a:lnTo>
                <a:lnTo>
                  <a:pt x="1943613" y="277397"/>
                </a:lnTo>
                <a:lnTo>
                  <a:pt x="1943613" y="278292"/>
                </a:lnTo>
                <a:lnTo>
                  <a:pt x="1944061" y="279187"/>
                </a:lnTo>
                <a:lnTo>
                  <a:pt x="1953596" y="311373"/>
                </a:lnTo>
                <a:lnTo>
                  <a:pt x="1960615" y="344733"/>
                </a:lnTo>
                <a:lnTo>
                  <a:pt x="1964950" y="379100"/>
                </a:lnTo>
                <a:lnTo>
                  <a:pt x="1966432" y="414306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984712"/>
            <a:ext cx="1966595" cy="829310"/>
          </a:xfrm>
          <a:custGeom>
            <a:avLst/>
            <a:gdLst/>
            <a:ahLst/>
            <a:cxnLst/>
            <a:rect l="l" t="t" r="r" b="b"/>
            <a:pathLst>
              <a:path w="1966595" h="829310">
                <a:moveTo>
                  <a:pt x="1966432" y="414307"/>
                </a:moveTo>
                <a:lnTo>
                  <a:pt x="1959944" y="485278"/>
                </a:lnTo>
                <a:lnTo>
                  <a:pt x="1942718" y="552558"/>
                </a:lnTo>
                <a:lnTo>
                  <a:pt x="1925152" y="594949"/>
                </a:lnTo>
                <a:lnTo>
                  <a:pt x="1903151" y="634797"/>
                </a:lnTo>
                <a:lnTo>
                  <a:pt x="1877009" y="671799"/>
                </a:lnTo>
                <a:lnTo>
                  <a:pt x="1847017" y="705653"/>
                </a:lnTo>
                <a:lnTo>
                  <a:pt x="1813468" y="736055"/>
                </a:lnTo>
                <a:lnTo>
                  <a:pt x="1776654" y="762705"/>
                </a:lnTo>
                <a:lnTo>
                  <a:pt x="1736865" y="785298"/>
                </a:lnTo>
                <a:lnTo>
                  <a:pt x="1694396" y="803533"/>
                </a:lnTo>
                <a:lnTo>
                  <a:pt x="1649537" y="817107"/>
                </a:lnTo>
                <a:lnTo>
                  <a:pt x="1602580" y="825717"/>
                </a:lnTo>
                <a:lnTo>
                  <a:pt x="1553819" y="829061"/>
                </a:lnTo>
                <a:lnTo>
                  <a:pt x="0" y="829061"/>
                </a:lnTo>
                <a:lnTo>
                  <a:pt x="0" y="0"/>
                </a:lnTo>
                <a:lnTo>
                  <a:pt x="1555000" y="0"/>
                </a:lnTo>
                <a:lnTo>
                  <a:pt x="1603247" y="3384"/>
                </a:lnTo>
                <a:lnTo>
                  <a:pt x="1649788" y="12099"/>
                </a:lnTo>
                <a:lnTo>
                  <a:pt x="1694327" y="25818"/>
                </a:lnTo>
                <a:lnTo>
                  <a:pt x="1736570" y="44214"/>
                </a:lnTo>
                <a:lnTo>
                  <a:pt x="1776222" y="66961"/>
                </a:lnTo>
                <a:lnTo>
                  <a:pt x="1812986" y="93731"/>
                </a:lnTo>
                <a:lnTo>
                  <a:pt x="1846568" y="124198"/>
                </a:lnTo>
                <a:lnTo>
                  <a:pt x="1876673" y="158036"/>
                </a:lnTo>
                <a:lnTo>
                  <a:pt x="1903004" y="194917"/>
                </a:lnTo>
                <a:lnTo>
                  <a:pt x="1925267" y="234515"/>
                </a:lnTo>
                <a:lnTo>
                  <a:pt x="1943166" y="276503"/>
                </a:lnTo>
                <a:lnTo>
                  <a:pt x="1943613" y="277397"/>
                </a:lnTo>
                <a:lnTo>
                  <a:pt x="1943613" y="278292"/>
                </a:lnTo>
                <a:lnTo>
                  <a:pt x="1944061" y="279187"/>
                </a:lnTo>
                <a:lnTo>
                  <a:pt x="1953596" y="311373"/>
                </a:lnTo>
                <a:lnTo>
                  <a:pt x="1960615" y="344733"/>
                </a:lnTo>
                <a:lnTo>
                  <a:pt x="1964950" y="379101"/>
                </a:lnTo>
                <a:lnTo>
                  <a:pt x="1966432" y="414307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7439873"/>
            <a:ext cx="1966595" cy="829310"/>
          </a:xfrm>
          <a:custGeom>
            <a:avLst/>
            <a:gdLst/>
            <a:ahLst/>
            <a:cxnLst/>
            <a:rect l="l" t="t" r="r" b="b"/>
            <a:pathLst>
              <a:path w="1966595" h="829309">
                <a:moveTo>
                  <a:pt x="1966432" y="414307"/>
                </a:moveTo>
                <a:lnTo>
                  <a:pt x="1959944" y="485278"/>
                </a:lnTo>
                <a:lnTo>
                  <a:pt x="1942718" y="552558"/>
                </a:lnTo>
                <a:lnTo>
                  <a:pt x="1925152" y="594949"/>
                </a:lnTo>
                <a:lnTo>
                  <a:pt x="1903151" y="634797"/>
                </a:lnTo>
                <a:lnTo>
                  <a:pt x="1877009" y="671799"/>
                </a:lnTo>
                <a:lnTo>
                  <a:pt x="1847017" y="705653"/>
                </a:lnTo>
                <a:lnTo>
                  <a:pt x="1813468" y="736055"/>
                </a:lnTo>
                <a:lnTo>
                  <a:pt x="1776654" y="762705"/>
                </a:lnTo>
                <a:lnTo>
                  <a:pt x="1736865" y="785298"/>
                </a:lnTo>
                <a:lnTo>
                  <a:pt x="1694396" y="803533"/>
                </a:lnTo>
                <a:lnTo>
                  <a:pt x="1649537" y="817107"/>
                </a:lnTo>
                <a:lnTo>
                  <a:pt x="1602580" y="825717"/>
                </a:lnTo>
                <a:lnTo>
                  <a:pt x="1553821" y="829060"/>
                </a:lnTo>
                <a:lnTo>
                  <a:pt x="0" y="829060"/>
                </a:lnTo>
                <a:lnTo>
                  <a:pt x="0" y="0"/>
                </a:lnTo>
                <a:lnTo>
                  <a:pt x="1555000" y="0"/>
                </a:lnTo>
                <a:lnTo>
                  <a:pt x="1603247" y="3384"/>
                </a:lnTo>
                <a:lnTo>
                  <a:pt x="1649788" y="12099"/>
                </a:lnTo>
                <a:lnTo>
                  <a:pt x="1694327" y="25818"/>
                </a:lnTo>
                <a:lnTo>
                  <a:pt x="1736570" y="44214"/>
                </a:lnTo>
                <a:lnTo>
                  <a:pt x="1776222" y="66961"/>
                </a:lnTo>
                <a:lnTo>
                  <a:pt x="1812986" y="93731"/>
                </a:lnTo>
                <a:lnTo>
                  <a:pt x="1846568" y="124198"/>
                </a:lnTo>
                <a:lnTo>
                  <a:pt x="1876673" y="158036"/>
                </a:lnTo>
                <a:lnTo>
                  <a:pt x="1903004" y="194917"/>
                </a:lnTo>
                <a:lnTo>
                  <a:pt x="1925267" y="234515"/>
                </a:lnTo>
                <a:lnTo>
                  <a:pt x="1943166" y="276503"/>
                </a:lnTo>
                <a:lnTo>
                  <a:pt x="1943613" y="277397"/>
                </a:lnTo>
                <a:lnTo>
                  <a:pt x="1943613" y="278292"/>
                </a:lnTo>
                <a:lnTo>
                  <a:pt x="1944061" y="279187"/>
                </a:lnTo>
                <a:lnTo>
                  <a:pt x="1953596" y="311373"/>
                </a:lnTo>
                <a:lnTo>
                  <a:pt x="1960615" y="344733"/>
                </a:lnTo>
                <a:lnTo>
                  <a:pt x="1964950" y="379100"/>
                </a:lnTo>
                <a:lnTo>
                  <a:pt x="1966432" y="414307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415317" y="2495760"/>
            <a:ext cx="8693150" cy="462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7515" indent="-297815">
              <a:lnSpc>
                <a:spcPct val="100000"/>
              </a:lnSpc>
              <a:spcBef>
                <a:spcPts val="100"/>
              </a:spcBef>
              <a:buChar char="-"/>
              <a:tabLst>
                <a:tab pos="437515" algn="l"/>
              </a:tabLst>
            </a:pPr>
            <a:r>
              <a:rPr sz="3000" i="1" spc="229" dirty="0">
                <a:solidFill>
                  <a:srgbClr val="002060"/>
                </a:solidFill>
                <a:latin typeface="Verdana"/>
                <a:cs typeface="Verdana"/>
              </a:rPr>
              <a:t>Зерттеушi</a:t>
            </a:r>
            <a:r>
              <a:rPr sz="3000" i="1" spc="26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235" dirty="0">
                <a:solidFill>
                  <a:srgbClr val="002060"/>
                </a:solidFill>
                <a:latin typeface="Verdana"/>
                <a:cs typeface="Verdana"/>
              </a:rPr>
              <a:t>зерттелiп</a:t>
            </a:r>
            <a:r>
              <a:rPr sz="3000" i="1" spc="26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14" dirty="0">
                <a:solidFill>
                  <a:srgbClr val="002060"/>
                </a:solidFill>
                <a:latin typeface="Verdana"/>
                <a:cs typeface="Verdana"/>
              </a:rPr>
              <a:t>отырған</a:t>
            </a:r>
            <a:endParaRPr sz="3000" dirty="0">
              <a:solidFill>
                <a:srgbClr val="002060"/>
              </a:solidFill>
              <a:latin typeface="Verdana"/>
              <a:cs typeface="Verdana"/>
            </a:endParaRPr>
          </a:p>
          <a:p>
            <a:pPr marL="12700" marR="268605">
              <a:lnSpc>
                <a:spcPts val="3750"/>
              </a:lnSpc>
              <a:spcBef>
                <a:spcPts val="150"/>
              </a:spcBef>
            </a:pP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психикалық</a:t>
            </a:r>
            <a:r>
              <a:rPr sz="3000" i="1" spc="4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85" dirty="0">
                <a:solidFill>
                  <a:srgbClr val="002060"/>
                </a:solidFill>
                <a:latin typeface="Verdana"/>
                <a:cs typeface="Verdana"/>
              </a:rPr>
              <a:t>құбылыстарға</a:t>
            </a:r>
            <a:r>
              <a:rPr sz="3000" i="1" spc="4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өз</a:t>
            </a:r>
            <a:r>
              <a:rPr sz="3000" i="1" spc="4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65" dirty="0">
                <a:solidFill>
                  <a:srgbClr val="002060"/>
                </a:solidFill>
                <a:latin typeface="Verdana"/>
                <a:cs typeface="Verdana"/>
              </a:rPr>
              <a:t>тарапынан </a:t>
            </a:r>
            <a:r>
              <a:rPr sz="3000" i="1" spc="50" dirty="0">
                <a:solidFill>
                  <a:srgbClr val="002060"/>
                </a:solidFill>
                <a:latin typeface="Verdana"/>
                <a:cs typeface="Verdana"/>
              </a:rPr>
              <a:t>жағдайлар</a:t>
            </a:r>
            <a:r>
              <a:rPr sz="3000" i="1" spc="28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40" dirty="0">
                <a:solidFill>
                  <a:srgbClr val="002060"/>
                </a:solidFill>
                <a:latin typeface="Verdana"/>
                <a:cs typeface="Verdana"/>
              </a:rPr>
              <a:t>туғызады;</a:t>
            </a:r>
            <a:endParaRPr sz="3000" dirty="0">
              <a:solidFill>
                <a:srgbClr val="002060"/>
              </a:solidFill>
              <a:latin typeface="Verdana"/>
              <a:cs typeface="Verdana"/>
            </a:endParaRPr>
          </a:p>
          <a:p>
            <a:pPr marL="12700" marR="5080" indent="424815">
              <a:lnSpc>
                <a:spcPts val="3750"/>
              </a:lnSpc>
              <a:buChar char="-"/>
              <a:tabLst>
                <a:tab pos="437515" algn="l"/>
              </a:tabLst>
            </a:pP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Алынған</a:t>
            </a:r>
            <a:r>
              <a:rPr sz="3000" i="1" spc="204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80" dirty="0">
                <a:solidFill>
                  <a:srgbClr val="002060"/>
                </a:solidFill>
                <a:latin typeface="Verdana"/>
                <a:cs typeface="Verdana"/>
              </a:rPr>
              <a:t>деректердi</a:t>
            </a:r>
            <a:r>
              <a:rPr sz="3000" i="1" spc="22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55" dirty="0">
                <a:solidFill>
                  <a:srgbClr val="002060"/>
                </a:solidFill>
                <a:latin typeface="Verdana"/>
                <a:cs typeface="Verdana"/>
              </a:rPr>
              <a:t>қайта-</a:t>
            </a:r>
            <a:r>
              <a:rPr sz="3000" i="1" spc="-75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90" dirty="0">
                <a:solidFill>
                  <a:srgbClr val="002060"/>
                </a:solidFill>
                <a:latin typeface="Verdana"/>
                <a:cs typeface="Verdana"/>
              </a:rPr>
              <a:t>қайта</a:t>
            </a:r>
            <a:r>
              <a:rPr sz="3000" i="1" spc="22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10" dirty="0">
                <a:solidFill>
                  <a:srgbClr val="002060"/>
                </a:solidFill>
                <a:latin typeface="Verdana"/>
                <a:cs typeface="Verdana"/>
              </a:rPr>
              <a:t>алуға </a:t>
            </a:r>
            <a:r>
              <a:rPr sz="3000" i="1" spc="70" dirty="0">
                <a:solidFill>
                  <a:srgbClr val="002060"/>
                </a:solidFill>
                <a:latin typeface="Verdana"/>
                <a:cs typeface="Verdana"/>
              </a:rPr>
              <a:t>мүмкiндiгi</a:t>
            </a:r>
            <a:r>
              <a:rPr sz="3000" i="1" spc="29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20" dirty="0">
                <a:solidFill>
                  <a:srgbClr val="002060"/>
                </a:solidFill>
                <a:latin typeface="Verdana"/>
                <a:cs typeface="Verdana"/>
              </a:rPr>
              <a:t>бар;</a:t>
            </a:r>
            <a:endParaRPr sz="3000" dirty="0">
              <a:solidFill>
                <a:srgbClr val="002060"/>
              </a:solidFill>
              <a:latin typeface="Verdana"/>
              <a:cs typeface="Verdana"/>
            </a:endParaRPr>
          </a:p>
          <a:p>
            <a:pPr marL="12700" marR="229870" indent="424815">
              <a:lnSpc>
                <a:spcPct val="104200"/>
              </a:lnSpc>
              <a:spcBef>
                <a:spcPts val="1985"/>
              </a:spcBef>
              <a:buChar char="-"/>
              <a:tabLst>
                <a:tab pos="437515" algn="l"/>
              </a:tabLst>
            </a:pPr>
            <a:r>
              <a:rPr sz="3000" i="1" spc="165" dirty="0">
                <a:solidFill>
                  <a:srgbClr val="002060"/>
                </a:solidFill>
                <a:latin typeface="Verdana"/>
                <a:cs typeface="Verdana"/>
              </a:rPr>
              <a:t>Экспериментте</a:t>
            </a:r>
            <a:r>
              <a:rPr sz="3000" i="1" spc="14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бөлек</a:t>
            </a:r>
            <a:r>
              <a:rPr sz="3000" i="1" spc="15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55" dirty="0">
                <a:solidFill>
                  <a:srgbClr val="002060"/>
                </a:solidFill>
                <a:latin typeface="Verdana"/>
                <a:cs typeface="Verdana"/>
              </a:rPr>
              <a:t>көрсеткiштердi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қысқа</a:t>
            </a:r>
            <a:r>
              <a:rPr sz="3000" i="1" spc="21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және</a:t>
            </a:r>
            <a:r>
              <a:rPr sz="3000" i="1" spc="22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қарапайым</a:t>
            </a:r>
            <a:r>
              <a:rPr sz="3000" i="1" spc="21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50" dirty="0">
                <a:solidFill>
                  <a:srgbClr val="002060"/>
                </a:solidFill>
                <a:latin typeface="Verdana"/>
                <a:cs typeface="Verdana"/>
              </a:rPr>
              <a:t>түрде</a:t>
            </a:r>
            <a:r>
              <a:rPr sz="3000" i="1" spc="22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10" dirty="0">
                <a:solidFill>
                  <a:srgbClr val="002060"/>
                </a:solidFill>
                <a:latin typeface="Verdana"/>
                <a:cs typeface="Verdana"/>
              </a:rPr>
              <a:t>белгiлеуге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болады,</a:t>
            </a:r>
            <a:r>
              <a:rPr sz="3000" i="1" spc="16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бiрақ</a:t>
            </a:r>
            <a:r>
              <a:rPr sz="3000" i="1" spc="17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270" dirty="0">
                <a:solidFill>
                  <a:srgbClr val="002060"/>
                </a:solidFill>
                <a:latin typeface="Verdana"/>
                <a:cs typeface="Verdana"/>
              </a:rPr>
              <a:t>зерттеу</a:t>
            </a:r>
            <a:r>
              <a:rPr sz="3000" i="1" spc="16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85" dirty="0">
                <a:solidFill>
                  <a:srgbClr val="002060"/>
                </a:solidFill>
                <a:latin typeface="Verdana"/>
                <a:cs typeface="Verdana"/>
              </a:rPr>
              <a:t>протоколы</a:t>
            </a:r>
            <a:r>
              <a:rPr sz="3000" i="1" spc="17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20" dirty="0">
                <a:solidFill>
                  <a:srgbClr val="002060"/>
                </a:solidFill>
                <a:latin typeface="Verdana"/>
                <a:cs typeface="Verdana"/>
              </a:rPr>
              <a:t>анық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болуы</a:t>
            </a:r>
            <a:r>
              <a:rPr sz="3000" i="1" spc="-8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10" dirty="0">
                <a:solidFill>
                  <a:srgbClr val="002060"/>
                </a:solidFill>
                <a:latin typeface="Verdana"/>
                <a:cs typeface="Verdana"/>
              </a:rPr>
              <a:t>керек.</a:t>
            </a:r>
            <a:endParaRPr sz="3000" dirty="0">
              <a:solidFill>
                <a:srgbClr val="002060"/>
              </a:solidFill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62371" y="2693130"/>
            <a:ext cx="24637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3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62371" y="5148291"/>
            <a:ext cx="24637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3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62371" y="7603452"/>
            <a:ext cx="8717915" cy="19620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5994" marR="238760" indent="-963930">
              <a:lnSpc>
                <a:spcPts val="3750"/>
              </a:lnSpc>
              <a:spcBef>
                <a:spcPts val="100"/>
              </a:spcBef>
              <a:tabLst>
                <a:tab pos="975994" algn="l"/>
              </a:tabLst>
            </a:pPr>
            <a:r>
              <a:rPr sz="3000" b="1" spc="-50" dirty="0">
                <a:solidFill>
                  <a:srgbClr val="002060"/>
                </a:solidFill>
                <a:latin typeface="Tahoma"/>
                <a:cs typeface="Tahoma"/>
              </a:rPr>
              <a:t>3</a:t>
            </a:r>
            <a:r>
              <a:rPr sz="3000" b="1" dirty="0">
                <a:solidFill>
                  <a:srgbClr val="002060"/>
                </a:solidFill>
                <a:latin typeface="Tahoma"/>
                <a:cs typeface="Tahoma"/>
              </a:rPr>
              <a:t>	</a:t>
            </a:r>
            <a:r>
              <a:rPr sz="3000" i="1" spc="85" dirty="0">
                <a:solidFill>
                  <a:srgbClr val="002060"/>
                </a:solidFill>
                <a:latin typeface="Verdana"/>
                <a:cs typeface="Verdana"/>
              </a:rPr>
              <a:t>Протоколдың</a:t>
            </a:r>
            <a:r>
              <a:rPr sz="3000" i="1" spc="27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14" dirty="0">
                <a:solidFill>
                  <a:srgbClr val="002060"/>
                </a:solidFill>
                <a:latin typeface="Verdana"/>
                <a:cs typeface="Verdana"/>
              </a:rPr>
              <a:t>сараптамасы</a:t>
            </a:r>
            <a:r>
              <a:rPr sz="3000" i="1" spc="27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10" dirty="0">
                <a:solidFill>
                  <a:srgbClr val="002060"/>
                </a:solidFill>
                <a:latin typeface="Verdana"/>
                <a:cs typeface="Verdana"/>
              </a:rPr>
              <a:t>бақылау </a:t>
            </a:r>
            <a:r>
              <a:rPr sz="3000" i="1" spc="105" dirty="0">
                <a:solidFill>
                  <a:srgbClr val="002060"/>
                </a:solidFill>
                <a:latin typeface="Verdana"/>
                <a:cs typeface="Verdana"/>
              </a:rPr>
              <a:t>нәтижелерiне</a:t>
            </a:r>
            <a:r>
              <a:rPr sz="3000" i="1" spc="26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қарағанда</a:t>
            </a:r>
            <a:r>
              <a:rPr sz="3000" i="1" spc="26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10" dirty="0">
                <a:solidFill>
                  <a:srgbClr val="002060"/>
                </a:solidFill>
                <a:latin typeface="Verdana"/>
                <a:cs typeface="Verdana"/>
              </a:rPr>
              <a:t>жеңiлiрек,</a:t>
            </a:r>
            <a:endParaRPr sz="3000" dirty="0">
              <a:solidFill>
                <a:srgbClr val="002060"/>
              </a:solidFill>
              <a:latin typeface="Verdana"/>
              <a:cs typeface="Verdana"/>
            </a:endParaRPr>
          </a:p>
          <a:p>
            <a:pPr marL="975994" marR="5080">
              <a:lnSpc>
                <a:spcPts val="3750"/>
              </a:lnSpc>
            </a:pPr>
            <a:r>
              <a:rPr sz="3000" i="1" spc="125" dirty="0">
                <a:solidFill>
                  <a:srgbClr val="002060"/>
                </a:solidFill>
                <a:latin typeface="Verdana"/>
                <a:cs typeface="Verdana"/>
              </a:rPr>
              <a:t>өйткенi</a:t>
            </a:r>
            <a:r>
              <a:rPr sz="3000" i="1" spc="26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90" dirty="0">
                <a:solidFill>
                  <a:srgbClr val="002060"/>
                </a:solidFill>
                <a:latin typeface="Verdana"/>
                <a:cs typeface="Verdana"/>
              </a:rPr>
              <a:t>эксперимент</a:t>
            </a:r>
            <a:r>
              <a:rPr sz="3000" i="1" spc="26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35" dirty="0">
                <a:solidFill>
                  <a:srgbClr val="002060"/>
                </a:solidFill>
                <a:latin typeface="Verdana"/>
                <a:cs typeface="Verdana"/>
              </a:rPr>
              <a:t>нәтижелерi</a:t>
            </a:r>
            <a:r>
              <a:rPr sz="3000" i="1" spc="26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-25" dirty="0">
                <a:solidFill>
                  <a:srgbClr val="002060"/>
                </a:solidFill>
                <a:latin typeface="Verdana"/>
                <a:cs typeface="Verdana"/>
              </a:rPr>
              <a:t>бiр </a:t>
            </a:r>
            <a:r>
              <a:rPr sz="3000" i="1" spc="420" dirty="0">
                <a:solidFill>
                  <a:srgbClr val="002060"/>
                </a:solidFill>
                <a:latin typeface="Verdana"/>
                <a:cs typeface="Verdana"/>
              </a:rPr>
              <a:t>типтi</a:t>
            </a:r>
            <a:r>
              <a:rPr sz="3000" i="1" spc="31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және</a:t>
            </a:r>
            <a:r>
              <a:rPr sz="3000" i="1" spc="32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бiр</a:t>
            </a:r>
            <a:r>
              <a:rPr sz="3000" i="1" spc="31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dirty="0">
                <a:solidFill>
                  <a:srgbClr val="002060"/>
                </a:solidFill>
                <a:latin typeface="Verdana"/>
                <a:cs typeface="Verdana"/>
              </a:rPr>
              <a:t>ағыммен</a:t>
            </a:r>
            <a:r>
              <a:rPr sz="3000" i="1" spc="32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000" i="1" spc="140" dirty="0">
                <a:solidFill>
                  <a:srgbClr val="002060"/>
                </a:solidFill>
                <a:latin typeface="Verdana"/>
                <a:cs typeface="Verdana"/>
              </a:rPr>
              <a:t>өтедi.</a:t>
            </a:r>
            <a:endParaRPr sz="3000" dirty="0">
              <a:solidFill>
                <a:srgbClr val="002060"/>
              </a:solidFill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19441" y="1221644"/>
            <a:ext cx="422275" cy="4927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50" b="1" spc="140" dirty="0">
                <a:solidFill>
                  <a:srgbClr val="FFFFFF"/>
                </a:solidFill>
                <a:latin typeface="Arial"/>
                <a:cs typeface="Arial"/>
              </a:rPr>
              <a:t>дı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2735203" y="693869"/>
            <a:ext cx="6578615" cy="154830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kk-KZ" sz="3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 әдiсiн жүргізудің тиімді жақтары:</a:t>
            </a:r>
            <a:br>
              <a:rPr lang="ru-RU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3050" dirty="0">
              <a:solidFill>
                <a:schemeClr val="tx1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6815" y="0"/>
            <a:ext cx="452755" cy="10287000"/>
          </a:xfrm>
          <a:custGeom>
            <a:avLst/>
            <a:gdLst/>
            <a:ahLst/>
            <a:cxnLst/>
            <a:rect l="l" t="t" r="r" b="b"/>
            <a:pathLst>
              <a:path w="452755" h="10287000">
                <a:moveTo>
                  <a:pt x="452407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452407" y="0"/>
                </a:lnTo>
                <a:lnTo>
                  <a:pt x="452407" y="10286999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1085921" y="1"/>
            <a:ext cx="7202170" cy="10287000"/>
            <a:chOff x="11085921" y="1"/>
            <a:chExt cx="7202170" cy="10287000"/>
          </a:xfrm>
        </p:grpSpPr>
        <p:sp>
          <p:nvSpPr>
            <p:cNvPr id="4" name="object 4"/>
            <p:cNvSpPr/>
            <p:nvPr/>
          </p:nvSpPr>
          <p:spPr>
            <a:xfrm>
              <a:off x="14026096" y="881557"/>
              <a:ext cx="4262120" cy="8524240"/>
            </a:xfrm>
            <a:custGeom>
              <a:avLst/>
              <a:gdLst/>
              <a:ahLst/>
              <a:cxnLst/>
              <a:rect l="l" t="t" r="r" b="b"/>
              <a:pathLst>
                <a:path w="4262119" h="8524240">
                  <a:moveTo>
                    <a:pt x="4261903" y="8523805"/>
                  </a:moveTo>
                  <a:lnTo>
                    <a:pt x="0" y="4261902"/>
                  </a:lnTo>
                  <a:lnTo>
                    <a:pt x="4261903" y="0"/>
                  </a:lnTo>
                  <a:lnTo>
                    <a:pt x="4261903" y="8523805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30354" y="1385870"/>
              <a:ext cx="3757929" cy="7515859"/>
            </a:xfrm>
            <a:custGeom>
              <a:avLst/>
              <a:gdLst/>
              <a:ahLst/>
              <a:cxnLst/>
              <a:rect l="l" t="t" r="r" b="b"/>
              <a:pathLst>
                <a:path w="3757930" h="7515859">
                  <a:moveTo>
                    <a:pt x="1158638" y="4916282"/>
                  </a:moveTo>
                  <a:lnTo>
                    <a:pt x="0" y="3757644"/>
                  </a:lnTo>
                  <a:lnTo>
                    <a:pt x="3757644" y="0"/>
                  </a:lnTo>
                  <a:lnTo>
                    <a:pt x="3757644" y="258148"/>
                  </a:lnTo>
                  <a:lnTo>
                    <a:pt x="260895" y="3754897"/>
                  </a:lnTo>
                  <a:lnTo>
                    <a:pt x="3757644" y="7251647"/>
                  </a:lnTo>
                  <a:lnTo>
                    <a:pt x="3757644" y="7515288"/>
                  </a:lnTo>
                  <a:lnTo>
                    <a:pt x="1158638" y="49162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85919" y="11"/>
              <a:ext cx="7041515" cy="10287000"/>
            </a:xfrm>
            <a:custGeom>
              <a:avLst/>
              <a:gdLst/>
              <a:ahLst/>
              <a:cxnLst/>
              <a:rect l="l" t="t" r="r" b="b"/>
              <a:pathLst>
                <a:path w="7041515" h="10287000">
                  <a:moveTo>
                    <a:pt x="7041286" y="10286987"/>
                  </a:moveTo>
                  <a:lnTo>
                    <a:pt x="3792537" y="7038238"/>
                  </a:lnTo>
                  <a:lnTo>
                    <a:pt x="3520643" y="6766357"/>
                  </a:lnTo>
                  <a:lnTo>
                    <a:pt x="12" y="10286987"/>
                  </a:lnTo>
                  <a:lnTo>
                    <a:pt x="271894" y="10286987"/>
                  </a:lnTo>
                  <a:lnTo>
                    <a:pt x="3520643" y="7038238"/>
                  </a:lnTo>
                  <a:lnTo>
                    <a:pt x="6769405" y="10286987"/>
                  </a:lnTo>
                  <a:lnTo>
                    <a:pt x="7041286" y="10286987"/>
                  </a:lnTo>
                  <a:close/>
                </a:path>
                <a:path w="7041515" h="10287000">
                  <a:moveTo>
                    <a:pt x="7041299" y="0"/>
                  </a:moveTo>
                  <a:lnTo>
                    <a:pt x="6763626" y="0"/>
                  </a:lnTo>
                  <a:lnTo>
                    <a:pt x="3520643" y="3242970"/>
                  </a:lnTo>
                  <a:lnTo>
                    <a:pt x="277660" y="0"/>
                  </a:lnTo>
                  <a:lnTo>
                    <a:pt x="0" y="0"/>
                  </a:lnTo>
                  <a:lnTo>
                    <a:pt x="3520643" y="3520643"/>
                  </a:lnTo>
                  <a:lnTo>
                    <a:pt x="3798316" y="3242970"/>
                  </a:lnTo>
                  <a:lnTo>
                    <a:pt x="7041299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71233" y="3089721"/>
              <a:ext cx="3894337" cy="52061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836882" y="3055390"/>
              <a:ext cx="3963035" cy="5276850"/>
            </a:xfrm>
            <a:custGeom>
              <a:avLst/>
              <a:gdLst/>
              <a:ahLst/>
              <a:cxnLst/>
              <a:rect l="l" t="t" r="r" b="b"/>
              <a:pathLst>
                <a:path w="3963034" h="5276850">
                  <a:moveTo>
                    <a:pt x="3963022" y="68681"/>
                  </a:moveTo>
                  <a:lnTo>
                    <a:pt x="3894340" y="68681"/>
                  </a:lnTo>
                  <a:lnTo>
                    <a:pt x="3894340" y="5207559"/>
                  </a:lnTo>
                  <a:lnTo>
                    <a:pt x="3963022" y="5207559"/>
                  </a:lnTo>
                  <a:lnTo>
                    <a:pt x="3963022" y="68681"/>
                  </a:lnTo>
                  <a:close/>
                </a:path>
                <a:path w="3963034" h="5276850">
                  <a:moveTo>
                    <a:pt x="3963022" y="0"/>
                  </a:moveTo>
                  <a:lnTo>
                    <a:pt x="0" y="0"/>
                  </a:lnTo>
                  <a:lnTo>
                    <a:pt x="0" y="68554"/>
                  </a:lnTo>
                  <a:lnTo>
                    <a:pt x="0" y="5207952"/>
                  </a:lnTo>
                  <a:lnTo>
                    <a:pt x="0" y="5276507"/>
                  </a:lnTo>
                  <a:lnTo>
                    <a:pt x="3963022" y="5276507"/>
                  </a:lnTo>
                  <a:lnTo>
                    <a:pt x="3963022" y="5207952"/>
                  </a:lnTo>
                  <a:lnTo>
                    <a:pt x="68681" y="5207952"/>
                  </a:lnTo>
                  <a:lnTo>
                    <a:pt x="68681" y="68554"/>
                  </a:lnTo>
                  <a:lnTo>
                    <a:pt x="3963022" y="68554"/>
                  </a:lnTo>
                  <a:lnTo>
                    <a:pt x="3963022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0" y="2529551"/>
            <a:ext cx="1966595" cy="829310"/>
          </a:xfrm>
          <a:custGeom>
            <a:avLst/>
            <a:gdLst/>
            <a:ahLst/>
            <a:cxnLst/>
            <a:rect l="l" t="t" r="r" b="b"/>
            <a:pathLst>
              <a:path w="1966595" h="829310">
                <a:moveTo>
                  <a:pt x="1966432" y="414306"/>
                </a:moveTo>
                <a:lnTo>
                  <a:pt x="1959944" y="485278"/>
                </a:lnTo>
                <a:lnTo>
                  <a:pt x="1942718" y="552558"/>
                </a:lnTo>
                <a:lnTo>
                  <a:pt x="1925152" y="594949"/>
                </a:lnTo>
                <a:lnTo>
                  <a:pt x="1903151" y="634797"/>
                </a:lnTo>
                <a:lnTo>
                  <a:pt x="1877009" y="671799"/>
                </a:lnTo>
                <a:lnTo>
                  <a:pt x="1847017" y="705653"/>
                </a:lnTo>
                <a:lnTo>
                  <a:pt x="1813468" y="736055"/>
                </a:lnTo>
                <a:lnTo>
                  <a:pt x="1776654" y="762705"/>
                </a:lnTo>
                <a:lnTo>
                  <a:pt x="1736865" y="785298"/>
                </a:lnTo>
                <a:lnTo>
                  <a:pt x="1694396" y="803533"/>
                </a:lnTo>
                <a:lnTo>
                  <a:pt x="1649537" y="817106"/>
                </a:lnTo>
                <a:lnTo>
                  <a:pt x="1602580" y="825717"/>
                </a:lnTo>
                <a:lnTo>
                  <a:pt x="1553819" y="829061"/>
                </a:lnTo>
                <a:lnTo>
                  <a:pt x="0" y="829061"/>
                </a:lnTo>
                <a:lnTo>
                  <a:pt x="0" y="0"/>
                </a:lnTo>
                <a:lnTo>
                  <a:pt x="1555000" y="0"/>
                </a:lnTo>
                <a:lnTo>
                  <a:pt x="1603247" y="3384"/>
                </a:lnTo>
                <a:lnTo>
                  <a:pt x="1649788" y="12099"/>
                </a:lnTo>
                <a:lnTo>
                  <a:pt x="1694327" y="25818"/>
                </a:lnTo>
                <a:lnTo>
                  <a:pt x="1736570" y="44214"/>
                </a:lnTo>
                <a:lnTo>
                  <a:pt x="1776222" y="66961"/>
                </a:lnTo>
                <a:lnTo>
                  <a:pt x="1812986" y="93731"/>
                </a:lnTo>
                <a:lnTo>
                  <a:pt x="1846568" y="124198"/>
                </a:lnTo>
                <a:lnTo>
                  <a:pt x="1876673" y="158036"/>
                </a:lnTo>
                <a:lnTo>
                  <a:pt x="1903004" y="194917"/>
                </a:lnTo>
                <a:lnTo>
                  <a:pt x="1925267" y="234515"/>
                </a:lnTo>
                <a:lnTo>
                  <a:pt x="1943166" y="276502"/>
                </a:lnTo>
                <a:lnTo>
                  <a:pt x="1943613" y="277397"/>
                </a:lnTo>
                <a:lnTo>
                  <a:pt x="1943613" y="278292"/>
                </a:lnTo>
                <a:lnTo>
                  <a:pt x="1944061" y="279187"/>
                </a:lnTo>
                <a:lnTo>
                  <a:pt x="1953596" y="311373"/>
                </a:lnTo>
                <a:lnTo>
                  <a:pt x="1960615" y="344733"/>
                </a:lnTo>
                <a:lnTo>
                  <a:pt x="1964950" y="379100"/>
                </a:lnTo>
                <a:lnTo>
                  <a:pt x="1966432" y="414306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984711"/>
            <a:ext cx="1966595" cy="829310"/>
          </a:xfrm>
          <a:custGeom>
            <a:avLst/>
            <a:gdLst/>
            <a:ahLst/>
            <a:cxnLst/>
            <a:rect l="l" t="t" r="r" b="b"/>
            <a:pathLst>
              <a:path w="1966595" h="829310">
                <a:moveTo>
                  <a:pt x="1966432" y="414306"/>
                </a:moveTo>
                <a:lnTo>
                  <a:pt x="1959944" y="485278"/>
                </a:lnTo>
                <a:lnTo>
                  <a:pt x="1942718" y="552558"/>
                </a:lnTo>
                <a:lnTo>
                  <a:pt x="1925152" y="594949"/>
                </a:lnTo>
                <a:lnTo>
                  <a:pt x="1903151" y="634797"/>
                </a:lnTo>
                <a:lnTo>
                  <a:pt x="1877009" y="671799"/>
                </a:lnTo>
                <a:lnTo>
                  <a:pt x="1847017" y="705653"/>
                </a:lnTo>
                <a:lnTo>
                  <a:pt x="1813468" y="736055"/>
                </a:lnTo>
                <a:lnTo>
                  <a:pt x="1776654" y="762705"/>
                </a:lnTo>
                <a:lnTo>
                  <a:pt x="1736865" y="785298"/>
                </a:lnTo>
                <a:lnTo>
                  <a:pt x="1694396" y="803533"/>
                </a:lnTo>
                <a:lnTo>
                  <a:pt x="1649537" y="817107"/>
                </a:lnTo>
                <a:lnTo>
                  <a:pt x="1602580" y="825717"/>
                </a:lnTo>
                <a:lnTo>
                  <a:pt x="1553820" y="829061"/>
                </a:lnTo>
                <a:lnTo>
                  <a:pt x="0" y="829061"/>
                </a:lnTo>
                <a:lnTo>
                  <a:pt x="0" y="0"/>
                </a:lnTo>
                <a:lnTo>
                  <a:pt x="1555000" y="0"/>
                </a:lnTo>
                <a:lnTo>
                  <a:pt x="1603247" y="3384"/>
                </a:lnTo>
                <a:lnTo>
                  <a:pt x="1649788" y="12099"/>
                </a:lnTo>
                <a:lnTo>
                  <a:pt x="1694327" y="25818"/>
                </a:lnTo>
                <a:lnTo>
                  <a:pt x="1736570" y="44214"/>
                </a:lnTo>
                <a:lnTo>
                  <a:pt x="1776222" y="66961"/>
                </a:lnTo>
                <a:lnTo>
                  <a:pt x="1812986" y="93731"/>
                </a:lnTo>
                <a:lnTo>
                  <a:pt x="1846568" y="124198"/>
                </a:lnTo>
                <a:lnTo>
                  <a:pt x="1876673" y="158036"/>
                </a:lnTo>
                <a:lnTo>
                  <a:pt x="1903004" y="194917"/>
                </a:lnTo>
                <a:lnTo>
                  <a:pt x="1925267" y="234515"/>
                </a:lnTo>
                <a:lnTo>
                  <a:pt x="1943166" y="276502"/>
                </a:lnTo>
                <a:lnTo>
                  <a:pt x="1943613" y="277397"/>
                </a:lnTo>
                <a:lnTo>
                  <a:pt x="1943613" y="278292"/>
                </a:lnTo>
                <a:lnTo>
                  <a:pt x="1944061" y="279187"/>
                </a:lnTo>
                <a:lnTo>
                  <a:pt x="1953596" y="311373"/>
                </a:lnTo>
                <a:lnTo>
                  <a:pt x="1960615" y="344733"/>
                </a:lnTo>
                <a:lnTo>
                  <a:pt x="1964950" y="379101"/>
                </a:lnTo>
                <a:lnTo>
                  <a:pt x="1966432" y="414306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7439873"/>
            <a:ext cx="1966595" cy="829310"/>
          </a:xfrm>
          <a:custGeom>
            <a:avLst/>
            <a:gdLst/>
            <a:ahLst/>
            <a:cxnLst/>
            <a:rect l="l" t="t" r="r" b="b"/>
            <a:pathLst>
              <a:path w="1966595" h="829309">
                <a:moveTo>
                  <a:pt x="1966432" y="414307"/>
                </a:moveTo>
                <a:lnTo>
                  <a:pt x="1959944" y="485278"/>
                </a:lnTo>
                <a:lnTo>
                  <a:pt x="1942718" y="552558"/>
                </a:lnTo>
                <a:lnTo>
                  <a:pt x="1925152" y="594949"/>
                </a:lnTo>
                <a:lnTo>
                  <a:pt x="1903151" y="634797"/>
                </a:lnTo>
                <a:lnTo>
                  <a:pt x="1877009" y="671799"/>
                </a:lnTo>
                <a:lnTo>
                  <a:pt x="1847017" y="705653"/>
                </a:lnTo>
                <a:lnTo>
                  <a:pt x="1813468" y="736055"/>
                </a:lnTo>
                <a:lnTo>
                  <a:pt x="1776654" y="762705"/>
                </a:lnTo>
                <a:lnTo>
                  <a:pt x="1736865" y="785298"/>
                </a:lnTo>
                <a:lnTo>
                  <a:pt x="1694396" y="803533"/>
                </a:lnTo>
                <a:lnTo>
                  <a:pt x="1649537" y="817107"/>
                </a:lnTo>
                <a:lnTo>
                  <a:pt x="1602580" y="825717"/>
                </a:lnTo>
                <a:lnTo>
                  <a:pt x="1553821" y="829060"/>
                </a:lnTo>
                <a:lnTo>
                  <a:pt x="0" y="829060"/>
                </a:lnTo>
                <a:lnTo>
                  <a:pt x="0" y="0"/>
                </a:lnTo>
                <a:lnTo>
                  <a:pt x="1555000" y="0"/>
                </a:lnTo>
                <a:lnTo>
                  <a:pt x="1603247" y="3384"/>
                </a:lnTo>
                <a:lnTo>
                  <a:pt x="1649788" y="12099"/>
                </a:lnTo>
                <a:lnTo>
                  <a:pt x="1694327" y="25818"/>
                </a:lnTo>
                <a:lnTo>
                  <a:pt x="1736570" y="44214"/>
                </a:lnTo>
                <a:lnTo>
                  <a:pt x="1776222" y="66961"/>
                </a:lnTo>
                <a:lnTo>
                  <a:pt x="1812986" y="93731"/>
                </a:lnTo>
                <a:lnTo>
                  <a:pt x="1846568" y="124198"/>
                </a:lnTo>
                <a:lnTo>
                  <a:pt x="1876673" y="158036"/>
                </a:lnTo>
                <a:lnTo>
                  <a:pt x="1903004" y="194917"/>
                </a:lnTo>
                <a:lnTo>
                  <a:pt x="1925267" y="234515"/>
                </a:lnTo>
                <a:lnTo>
                  <a:pt x="1943166" y="276503"/>
                </a:lnTo>
                <a:lnTo>
                  <a:pt x="1943613" y="277397"/>
                </a:lnTo>
                <a:lnTo>
                  <a:pt x="1943613" y="278292"/>
                </a:lnTo>
                <a:lnTo>
                  <a:pt x="1944061" y="279187"/>
                </a:lnTo>
                <a:lnTo>
                  <a:pt x="1953596" y="311373"/>
                </a:lnTo>
                <a:lnTo>
                  <a:pt x="1960615" y="344733"/>
                </a:lnTo>
                <a:lnTo>
                  <a:pt x="1964950" y="379100"/>
                </a:lnTo>
                <a:lnTo>
                  <a:pt x="1966432" y="414307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07506" y="2265432"/>
            <a:ext cx="8641080" cy="19325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100965">
              <a:lnSpc>
                <a:spcPts val="2990"/>
              </a:lnSpc>
              <a:spcBef>
                <a:spcPts val="70"/>
              </a:spcBef>
            </a:pPr>
            <a:r>
              <a:rPr sz="2800" i="1"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800" i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Зерттеушiнiң</a:t>
            </a:r>
            <a:r>
              <a:rPr sz="2800" i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sz="2800" i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ыңғайына</a:t>
            </a:r>
            <a:r>
              <a:rPr sz="2800" i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sz="2800" i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эксперименттi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жүргiзсе,</a:t>
            </a:r>
            <a:r>
              <a:rPr sz="2800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1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зерттеудiң</a:t>
            </a:r>
            <a:r>
              <a:rPr sz="2800" i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шынайлы</a:t>
            </a:r>
            <a:r>
              <a:rPr lang="kk-KZ" sz="2800" i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лы</a:t>
            </a:r>
            <a:r>
              <a:rPr sz="2800" i="1" spc="-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</a:t>
            </a:r>
            <a:r>
              <a:rPr sz="2800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болмайды.</a:t>
            </a:r>
            <a:r>
              <a:rPr sz="2800" i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sz="2800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 </a:t>
            </a:r>
            <a:r>
              <a:rPr sz="2800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кемшіліктерін</a:t>
            </a:r>
            <a:r>
              <a:rPr sz="28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білдіргісі</a:t>
            </a:r>
            <a:r>
              <a:rPr sz="28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келмей</a:t>
            </a:r>
            <a:r>
              <a:rPr sz="28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sz="28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қылықтар </a:t>
            </a:r>
            <a:r>
              <a:rPr sz="2800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sz="28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sz="28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ұялып,</a:t>
            </a:r>
            <a:r>
              <a:rPr sz="2800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sz="28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ашыла</a:t>
            </a:r>
            <a:r>
              <a:rPr sz="2800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алмайды;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62371" y="2693130"/>
            <a:ext cx="24637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3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71515" y="8366571"/>
            <a:ext cx="12472647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1990" algn="l"/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800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20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</a:t>
            </a:r>
            <a:r>
              <a:rPr lang="en-US" sz="2800" i="1" spc="20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sz="2800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</a:t>
            </a:r>
            <a:r>
              <a:rPr lang="en-US" sz="2800" i="1" spc="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i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1990"/>
            <a:r>
              <a:rPr sz="2800" i="1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зерттелiнiп</a:t>
            </a:r>
            <a:r>
              <a:rPr sz="28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1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sz="28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marR="1355090" algn="just"/>
            <a:r>
              <a:rPr sz="2800" i="1" spc="1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жауаптары</a:t>
            </a:r>
            <a:r>
              <a:rPr sz="2800" i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</a:t>
            </a:r>
            <a:r>
              <a:rPr sz="2800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sz="2800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берiлгенімен</a:t>
            </a:r>
            <a:r>
              <a:rPr sz="28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800" i="1" spc="2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зерттелушi</a:t>
            </a:r>
            <a:r>
              <a:rPr sz="2800" i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sz="2800" i="1" spc="4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мiнез</a:t>
            </a:r>
            <a:r>
              <a:rPr sz="2800" i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800" i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құлығына</a:t>
            </a:r>
            <a:r>
              <a:rPr sz="28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көңiл</a:t>
            </a:r>
            <a:r>
              <a:rPr sz="28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аудара</a:t>
            </a:r>
            <a:r>
              <a:rPr sz="28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қоймайды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05604" y="1255833"/>
            <a:ext cx="584835" cy="480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950" b="1" spc="120" dirty="0">
                <a:solidFill>
                  <a:srgbClr val="FFFFFF"/>
                </a:solidFill>
                <a:latin typeface="Arial"/>
                <a:cs typeface="Arial"/>
              </a:rPr>
              <a:t>сıз</a:t>
            </a:r>
            <a:endParaRPr sz="295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35"/>
              </a:spcBef>
            </a:pPr>
            <a:r>
              <a:rPr spc="300" dirty="0"/>
              <a:t>жақтары</a:t>
            </a:r>
            <a:r>
              <a:rPr b="0" spc="300" dirty="0">
                <a:latin typeface="Arial Black"/>
                <a:cs typeface="Arial Black"/>
              </a:rPr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5C6D49-3145-40E4-A151-CCA12890B7D2}"/>
              </a:ext>
            </a:extLst>
          </p:cNvPr>
          <p:cNvSpPr txBox="1"/>
          <p:nvPr/>
        </p:nvSpPr>
        <p:spPr>
          <a:xfrm>
            <a:off x="2741520" y="460370"/>
            <a:ext cx="9144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kk-KZ" sz="32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 әдiсiн жүргізудің тиімсіз жақтары:</a:t>
            </a:r>
            <a:b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18439" y="4292956"/>
            <a:ext cx="9144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Дайындалған</a:t>
            </a:r>
            <a:r>
              <a:rPr lang="ru-RU" sz="2800" i="1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1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2800" i="1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i="1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34950" indent="-491490" algn="l">
              <a:buClr>
                <a:srgbClr val="FFFFFF"/>
              </a:buClr>
              <a:buFont typeface="Tahoma"/>
              <a:buAutoNum type="arabicPlain" startAt="2"/>
              <a:tabLst>
                <a:tab pos="554355" algn="l"/>
              </a:tabLst>
            </a:pPr>
            <a:r>
              <a:rPr lang="ru-RU" sz="2800" i="1" spc="9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жауаптарынан</a:t>
            </a:r>
            <a:r>
              <a:rPr lang="ru-RU" sz="2800" i="1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</a:t>
            </a:r>
            <a:r>
              <a:rPr lang="en-US" sz="2800" i="1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i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800" i="1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i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i="1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1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800" i="1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8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1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тұлғалық</a:t>
            </a:r>
            <a:r>
              <a:rPr lang="ru-RU" sz="2800" i="1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2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</a:t>
            </a:r>
            <a:r>
              <a:rPr lang="en-US" sz="2800" i="1" spc="2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i="1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байқалмайды</a:t>
            </a:r>
            <a:r>
              <a:rPr lang="ru-RU" sz="28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49802" y="6373811"/>
            <a:ext cx="110755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1990" algn="l"/>
            <a:r>
              <a:rPr lang="ru-RU" sz="2800" i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r>
              <a:rPr lang="ru-RU" sz="2800" i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1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</a:t>
            </a:r>
            <a:r>
              <a:rPr lang="en-US" sz="2800" i="1" spc="1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i="1" spc="1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ru-RU" sz="2800" i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marR="685800" algn="l"/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дайындықты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i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800" i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sz="2800" i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sz="28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вариациялық</a:t>
            </a:r>
            <a:r>
              <a:rPr lang="ru-RU" sz="2800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2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статистиканың</a:t>
            </a:r>
            <a:r>
              <a:rPr lang="ru-RU" sz="2800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algn="l"/>
            <a:r>
              <a:rPr lang="ru-RU" sz="2800" i="1" spc="1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</a:t>
            </a:r>
            <a:r>
              <a:rPr lang="en-US" sz="2800" i="1" spc="1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i="1" spc="1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лдер</a:t>
            </a:r>
            <a:r>
              <a:rPr lang="en-US" sz="2800" i="1" spc="1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i="1" spc="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1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2800" i="1" spc="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spc="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</a:t>
            </a:r>
            <a:r>
              <a:rPr lang="en-US" sz="2800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704921" y="0"/>
            <a:ext cx="7583170" cy="10287000"/>
            <a:chOff x="10704921" y="0"/>
            <a:chExt cx="7583170" cy="10287000"/>
          </a:xfrm>
        </p:grpSpPr>
        <p:sp>
          <p:nvSpPr>
            <p:cNvPr id="3" name="object 3"/>
            <p:cNvSpPr/>
            <p:nvPr/>
          </p:nvSpPr>
          <p:spPr>
            <a:xfrm>
              <a:off x="13645096" y="500556"/>
              <a:ext cx="4643120" cy="9286240"/>
            </a:xfrm>
            <a:custGeom>
              <a:avLst/>
              <a:gdLst/>
              <a:ahLst/>
              <a:cxnLst/>
              <a:rect l="l" t="t" r="r" b="b"/>
              <a:pathLst>
                <a:path w="4643119" h="9286240">
                  <a:moveTo>
                    <a:pt x="4642903" y="9285805"/>
                  </a:moveTo>
                  <a:lnTo>
                    <a:pt x="0" y="4642902"/>
                  </a:lnTo>
                  <a:lnTo>
                    <a:pt x="4642903" y="0"/>
                  </a:lnTo>
                  <a:lnTo>
                    <a:pt x="4642903" y="9285805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149354" y="1004902"/>
              <a:ext cx="4138929" cy="8277225"/>
            </a:xfrm>
            <a:custGeom>
              <a:avLst/>
              <a:gdLst/>
              <a:ahLst/>
              <a:cxnLst/>
              <a:rect l="l" t="t" r="r" b="b"/>
              <a:pathLst>
                <a:path w="4138930" h="8277225">
                  <a:moveTo>
                    <a:pt x="2047315" y="6185927"/>
                  </a:moveTo>
                  <a:lnTo>
                    <a:pt x="0" y="4138611"/>
                  </a:lnTo>
                  <a:lnTo>
                    <a:pt x="4138611" y="0"/>
                  </a:lnTo>
                  <a:lnTo>
                    <a:pt x="4138644" y="258148"/>
                  </a:lnTo>
                  <a:lnTo>
                    <a:pt x="260895" y="4135865"/>
                  </a:lnTo>
                  <a:lnTo>
                    <a:pt x="4138612" y="8013582"/>
                  </a:lnTo>
                  <a:lnTo>
                    <a:pt x="4138644" y="8277190"/>
                  </a:lnTo>
                  <a:lnTo>
                    <a:pt x="2047315" y="6185927"/>
                  </a:lnTo>
                  <a:close/>
                </a:path>
                <a:path w="4138930" h="8277225">
                  <a:moveTo>
                    <a:pt x="4138644" y="258180"/>
                  </a:moveTo>
                  <a:close/>
                </a:path>
                <a:path w="4138930" h="8277225">
                  <a:moveTo>
                    <a:pt x="4138644" y="8013614"/>
                  </a:move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704919" y="11"/>
              <a:ext cx="7041515" cy="10287000"/>
            </a:xfrm>
            <a:custGeom>
              <a:avLst/>
              <a:gdLst/>
              <a:ahLst/>
              <a:cxnLst/>
              <a:rect l="l" t="t" r="r" b="b"/>
              <a:pathLst>
                <a:path w="7041515" h="10287000">
                  <a:moveTo>
                    <a:pt x="7041286" y="10287000"/>
                  </a:moveTo>
                  <a:lnTo>
                    <a:pt x="3792537" y="7038238"/>
                  </a:lnTo>
                  <a:lnTo>
                    <a:pt x="3520643" y="6766357"/>
                  </a:lnTo>
                  <a:lnTo>
                    <a:pt x="0" y="10287000"/>
                  </a:lnTo>
                  <a:lnTo>
                    <a:pt x="271894" y="10287000"/>
                  </a:lnTo>
                  <a:lnTo>
                    <a:pt x="3520643" y="7038238"/>
                  </a:lnTo>
                  <a:lnTo>
                    <a:pt x="6769405" y="10287000"/>
                  </a:lnTo>
                  <a:lnTo>
                    <a:pt x="7041286" y="10287000"/>
                  </a:lnTo>
                  <a:close/>
                </a:path>
                <a:path w="7041515" h="10287000">
                  <a:moveTo>
                    <a:pt x="7041299" y="0"/>
                  </a:moveTo>
                  <a:lnTo>
                    <a:pt x="6763626" y="0"/>
                  </a:lnTo>
                  <a:lnTo>
                    <a:pt x="3520643" y="3242970"/>
                  </a:lnTo>
                  <a:lnTo>
                    <a:pt x="277660" y="0"/>
                  </a:lnTo>
                  <a:lnTo>
                    <a:pt x="0" y="0"/>
                  </a:lnTo>
                  <a:lnTo>
                    <a:pt x="3520643" y="3520643"/>
                  </a:lnTo>
                  <a:lnTo>
                    <a:pt x="3798316" y="3242970"/>
                  </a:lnTo>
                  <a:lnTo>
                    <a:pt x="7041299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16000" y="918498"/>
            <a:ext cx="12664440" cy="90955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045" indent="117475">
              <a:lnSpc>
                <a:spcPct val="114799"/>
              </a:lnSpc>
              <a:spcBef>
                <a:spcPts val="100"/>
              </a:spcBef>
            </a:pPr>
            <a:r>
              <a:rPr sz="2450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ƏДЕТТЕ</a:t>
            </a:r>
            <a:r>
              <a:rPr sz="2450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sz="245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ЭКСПЕРИМЕНТТЕР</a:t>
            </a:r>
            <a:r>
              <a:rPr sz="245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sz="245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sz="245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АТАЛАДЫ.</a:t>
            </a:r>
            <a:r>
              <a:rPr sz="245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ЖАСЫНА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ҚОЛДАНУЫНДА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ЛАБОРАТОРИЯЛЫҚ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450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245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sz="2450" spc="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ЭКСПЕРИМЕНТТЕР</a:t>
            </a:r>
            <a:r>
              <a:rPr sz="245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sz="2450" spc="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2235">
              <a:lnSpc>
                <a:spcPct val="114799"/>
              </a:lnSpc>
            </a:pPr>
            <a:r>
              <a:rPr sz="2450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АЙЫРМАШЫЛЫҚ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ЖОҚ.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ӨЗДЕРІН </a:t>
            </a:r>
            <a:r>
              <a:rPr sz="245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ҚЫЗЫҚТЫРАТЫН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ІСПЕН</a:t>
            </a:r>
            <a:r>
              <a:rPr sz="245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АЙНАЛЫСУЛАРЫ</a:t>
            </a:r>
            <a:r>
              <a:rPr sz="2450" spc="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ТИІС.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83945">
              <a:lnSpc>
                <a:spcPct val="114799"/>
              </a:lnSpc>
            </a:pPr>
            <a:r>
              <a:rPr sz="2450" b="1" i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ЛАБОРАТОРИЯЛЫҚ</a:t>
            </a:r>
            <a:r>
              <a:rPr sz="2450" b="1" i="1" spc="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ЭКСПЕРИМЕНТТЕ</a:t>
            </a:r>
            <a:r>
              <a:rPr sz="2450" b="1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sz="2450" b="1" i="1" spc="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sz="2450" b="1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 </a:t>
            </a:r>
            <a:r>
              <a:rPr sz="2450" b="1" i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sz="2450" b="1" i="1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ӨТКIЗIЛЕДI.</a:t>
            </a:r>
            <a:r>
              <a:rPr sz="2450" b="1" i="1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sz="2450" b="1" i="1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ҮШIН</a:t>
            </a:r>
            <a:r>
              <a:rPr sz="2450" b="1" i="1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sz="2450" b="1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ТҮРЛI</a:t>
            </a:r>
            <a:r>
              <a:rPr sz="2450" b="1" i="1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</a:t>
            </a:r>
            <a:r>
              <a:rPr sz="2450" b="1" i="1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75310">
              <a:lnSpc>
                <a:spcPct val="114799"/>
              </a:lnSpc>
            </a:pPr>
            <a:r>
              <a:rPr sz="2450" b="1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sz="2450" b="1" i="1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ҚОЛДАНЫЛАДЫ.</a:t>
            </a:r>
            <a:r>
              <a:rPr sz="2450" b="1" i="1" spc="4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sz="2450" b="1" i="1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sz="2450" b="1" i="1" spc="4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sz="2450" b="1" i="1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sz="2450" b="1" i="1" spc="4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</a:t>
            </a:r>
            <a:r>
              <a:rPr sz="2450" b="1" i="1" spc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ТАНЫС</a:t>
            </a:r>
            <a:r>
              <a:rPr sz="2450" b="1" i="1" spc="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ЕМЕС.</a:t>
            </a:r>
            <a:r>
              <a:rPr sz="2450" b="1" i="1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sz="2450" b="1" i="1" spc="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ЖАСАНДЫҒЫ</a:t>
            </a:r>
            <a:r>
              <a:rPr sz="2450" b="1" i="1" spc="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sz="2450" b="1" i="1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ЗЕРТТЕУШIНI</a:t>
            </a:r>
            <a:r>
              <a:rPr sz="2450" b="1" i="1" spc="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КӨРЕ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450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АЛМАҒАНДЫҚТАН</a:t>
            </a:r>
            <a:r>
              <a:rPr sz="2450" b="1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КӨРIНЕДI.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4799"/>
              </a:lnSpc>
            </a:pPr>
            <a:r>
              <a:rPr sz="2450" b="1" i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</a:t>
            </a:r>
            <a:r>
              <a:rPr sz="2450" b="1" i="1" spc="-4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sz="2450" b="1" i="1" spc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r>
              <a:rPr sz="2450" b="1" i="1" spc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2450" b="1" i="1" spc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ЭКСПЕРИМЕНТТIҢ </a:t>
            </a:r>
            <a:r>
              <a:rPr sz="2450" b="1" i="1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sz="2450" b="1" i="1" spc="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ТҮРI</a:t>
            </a:r>
            <a:r>
              <a:rPr sz="2450" b="1" i="1" spc="3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sz="2450" b="1" i="1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ПСИХОЛОГИЯДА</a:t>
            </a:r>
            <a:r>
              <a:rPr sz="2450" b="1" i="1" spc="3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sz="2450" b="1" i="1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ТАРАЛҒАН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37590">
              <a:lnSpc>
                <a:spcPct val="114799"/>
              </a:lnSpc>
            </a:pPr>
            <a:r>
              <a:rPr sz="2450" b="1" i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450" b="1" i="1" spc="-4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ЛАЗУРСКИЙ).</a:t>
            </a:r>
            <a:r>
              <a:rPr sz="2450" b="1" i="1" spc="3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</a:t>
            </a:r>
            <a:r>
              <a:rPr lang="kk-KZ" sz="2450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2450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АЛЫҚ-</a:t>
            </a:r>
            <a:r>
              <a:rPr sz="2450" b="1" i="1" spc="-4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sz="2450" b="1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sz="2450" b="1" i="1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sz="2450" b="1" i="1" spc="3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ЗЕРТТЕУГЕ</a:t>
            </a:r>
            <a:r>
              <a:rPr sz="2450" b="1" i="1" spc="3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МҮМКIНДIК</a:t>
            </a:r>
            <a:r>
              <a:rPr sz="2450" b="1" i="1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БЕРЕДI.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2450" b="1" i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</a:t>
            </a:r>
            <a:r>
              <a:rPr sz="2450" b="1" i="1" spc="-4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sz="2450" b="1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r>
              <a:rPr sz="2450" b="1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42595" algn="just">
              <a:lnSpc>
                <a:spcPct val="114799"/>
              </a:lnSpc>
            </a:pPr>
            <a:r>
              <a:rPr sz="245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БIРНЕШЕ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450" b="1" i="1" spc="-4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СРЕЗ»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АЛЫНАДЫ,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450" b="1" i="1" spc="-4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СРЕЗ»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ЗЕРТТЕЛIП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sz="2450" b="1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ҚҰБЫЛЫСТАРДЫ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БЕЛГIЛI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БIР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ЖАҒДАЙЛАРҒА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ДЕЙIН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sz="2450" b="1" i="1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КЕЙIНГIСIН</a:t>
            </a:r>
            <a:r>
              <a:rPr sz="2450" b="1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i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СУРЕТТЕЙДI.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1633855" cy="1636395"/>
          </a:xfrm>
          <a:custGeom>
            <a:avLst/>
            <a:gdLst/>
            <a:ahLst/>
            <a:cxnLst/>
            <a:rect l="l" t="t" r="r" b="b"/>
            <a:pathLst>
              <a:path w="1633855" h="1636395">
                <a:moveTo>
                  <a:pt x="0" y="1635858"/>
                </a:moveTo>
                <a:lnTo>
                  <a:pt x="0" y="0"/>
                </a:lnTo>
                <a:lnTo>
                  <a:pt x="1633240" y="0"/>
                </a:lnTo>
                <a:lnTo>
                  <a:pt x="0" y="1635858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890010" cy="3890010"/>
            <a:chOff x="0" y="0"/>
            <a:chExt cx="3890010" cy="389001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890010" cy="3890010"/>
            </a:xfrm>
            <a:custGeom>
              <a:avLst/>
              <a:gdLst/>
              <a:ahLst/>
              <a:cxnLst/>
              <a:rect l="l" t="t" r="r" b="b"/>
              <a:pathLst>
                <a:path w="3890010" h="3890010">
                  <a:moveTo>
                    <a:pt x="3889953" y="0"/>
                  </a:moveTo>
                  <a:lnTo>
                    <a:pt x="0" y="3889953"/>
                  </a:lnTo>
                  <a:lnTo>
                    <a:pt x="0" y="0"/>
                  </a:lnTo>
                  <a:lnTo>
                    <a:pt x="3889953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3385820" cy="3385820"/>
            </a:xfrm>
            <a:custGeom>
              <a:avLst/>
              <a:gdLst/>
              <a:ahLst/>
              <a:cxnLst/>
              <a:rect l="l" t="t" r="r" b="b"/>
              <a:pathLst>
                <a:path w="3385820" h="3385820">
                  <a:moveTo>
                    <a:pt x="0" y="3385651"/>
                  </a:moveTo>
                  <a:lnTo>
                    <a:pt x="0" y="3122010"/>
                  </a:lnTo>
                  <a:lnTo>
                    <a:pt x="3122010" y="0"/>
                  </a:lnTo>
                  <a:lnTo>
                    <a:pt x="3385651" y="0"/>
                  </a:lnTo>
                  <a:lnTo>
                    <a:pt x="0" y="338565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148435"/>
            <a:ext cx="4138929" cy="4138929"/>
            <a:chOff x="0" y="6148435"/>
            <a:chExt cx="4138929" cy="4138929"/>
          </a:xfrm>
        </p:grpSpPr>
        <p:sp>
          <p:nvSpPr>
            <p:cNvPr id="6" name="object 6"/>
            <p:cNvSpPr/>
            <p:nvPr/>
          </p:nvSpPr>
          <p:spPr>
            <a:xfrm>
              <a:off x="0" y="6396959"/>
              <a:ext cx="3890645" cy="3890645"/>
            </a:xfrm>
            <a:custGeom>
              <a:avLst/>
              <a:gdLst/>
              <a:ahLst/>
              <a:cxnLst/>
              <a:rect l="l" t="t" r="r" b="b"/>
              <a:pathLst>
                <a:path w="3890645" h="3890645">
                  <a:moveTo>
                    <a:pt x="3890040" y="3890040"/>
                  </a:moveTo>
                  <a:lnTo>
                    <a:pt x="0" y="3890040"/>
                  </a:lnTo>
                  <a:lnTo>
                    <a:pt x="0" y="0"/>
                  </a:lnTo>
                  <a:lnTo>
                    <a:pt x="3890040" y="389004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148435"/>
              <a:ext cx="4138929" cy="4138929"/>
            </a:xfrm>
            <a:custGeom>
              <a:avLst/>
              <a:gdLst/>
              <a:ahLst/>
              <a:cxnLst/>
              <a:rect l="l" t="t" r="r" b="b"/>
              <a:pathLst>
                <a:path w="4138929" h="4138929">
                  <a:moveTo>
                    <a:pt x="0" y="258148"/>
                  </a:moveTo>
                  <a:lnTo>
                    <a:pt x="258115" y="258115"/>
                  </a:lnTo>
                  <a:lnTo>
                    <a:pt x="1863692" y="1863692"/>
                  </a:lnTo>
                  <a:lnTo>
                    <a:pt x="4138564" y="4138564"/>
                  </a:lnTo>
                  <a:lnTo>
                    <a:pt x="3880416" y="4138564"/>
                  </a:lnTo>
                  <a:lnTo>
                    <a:pt x="0" y="258148"/>
                  </a:lnTo>
                  <a:close/>
                </a:path>
                <a:path w="4138929" h="4138929">
                  <a:moveTo>
                    <a:pt x="0" y="258115"/>
                  </a:moveTo>
                  <a:lnTo>
                    <a:pt x="0" y="0"/>
                  </a:lnTo>
                  <a:lnTo>
                    <a:pt x="258115" y="258115"/>
                  </a:lnTo>
                  <a:lnTo>
                    <a:pt x="0" y="258115"/>
                  </a:lnTo>
                  <a:close/>
                </a:path>
                <a:path w="4138929" h="4138929">
                  <a:moveTo>
                    <a:pt x="3874951" y="4138564"/>
                  </a:moveTo>
                  <a:lnTo>
                    <a:pt x="3877684" y="4135832"/>
                  </a:lnTo>
                  <a:lnTo>
                    <a:pt x="3880416" y="4138564"/>
                  </a:lnTo>
                  <a:lnTo>
                    <a:pt x="3874951" y="41385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413800"/>
              <a:ext cx="2873375" cy="2873375"/>
            </a:xfrm>
            <a:custGeom>
              <a:avLst/>
              <a:gdLst/>
              <a:ahLst/>
              <a:cxnLst/>
              <a:rect l="l" t="t" r="r" b="b"/>
              <a:pathLst>
                <a:path w="2873375" h="2873375">
                  <a:moveTo>
                    <a:pt x="2873199" y="2873199"/>
                  </a:moveTo>
                  <a:lnTo>
                    <a:pt x="0" y="2873199"/>
                  </a:lnTo>
                  <a:lnTo>
                    <a:pt x="0" y="0"/>
                  </a:lnTo>
                  <a:lnTo>
                    <a:pt x="2873199" y="2873199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14741"/>
              <a:ext cx="2272665" cy="2272665"/>
            </a:xfrm>
            <a:custGeom>
              <a:avLst/>
              <a:gdLst/>
              <a:ahLst/>
              <a:cxnLst/>
              <a:rect l="l" t="t" r="r" b="b"/>
              <a:pathLst>
                <a:path w="2272665" h="2272665">
                  <a:moveTo>
                    <a:pt x="0" y="258148"/>
                  </a:moveTo>
                  <a:lnTo>
                    <a:pt x="0" y="9484"/>
                  </a:lnTo>
                  <a:lnTo>
                    <a:pt x="9484" y="9484"/>
                  </a:lnTo>
                  <a:lnTo>
                    <a:pt x="2272257" y="2272257"/>
                  </a:lnTo>
                  <a:lnTo>
                    <a:pt x="2014109" y="2272257"/>
                  </a:lnTo>
                  <a:lnTo>
                    <a:pt x="0" y="258148"/>
                  </a:lnTo>
                  <a:close/>
                </a:path>
                <a:path w="2272665" h="2272665">
                  <a:moveTo>
                    <a:pt x="0" y="9484"/>
                  </a:moveTo>
                  <a:lnTo>
                    <a:pt x="0" y="0"/>
                  </a:lnTo>
                  <a:lnTo>
                    <a:pt x="9484" y="9484"/>
                  </a:lnTo>
                  <a:lnTo>
                    <a:pt x="0" y="948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0742905" y="0"/>
            <a:ext cx="7545705" cy="10287000"/>
            <a:chOff x="10742905" y="0"/>
            <a:chExt cx="7545705" cy="10287000"/>
          </a:xfrm>
        </p:grpSpPr>
        <p:sp>
          <p:nvSpPr>
            <p:cNvPr id="11" name="object 11"/>
            <p:cNvSpPr/>
            <p:nvPr/>
          </p:nvSpPr>
          <p:spPr>
            <a:xfrm>
              <a:off x="10742905" y="0"/>
              <a:ext cx="7545705" cy="10287000"/>
            </a:xfrm>
            <a:custGeom>
              <a:avLst/>
              <a:gdLst/>
              <a:ahLst/>
              <a:cxnLst/>
              <a:rect l="l" t="t" r="r" b="b"/>
              <a:pathLst>
                <a:path w="7545705" h="10287000">
                  <a:moveTo>
                    <a:pt x="7545093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7545093" y="0"/>
                  </a:lnTo>
                  <a:lnTo>
                    <a:pt x="7545093" y="10286999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70260" y="3133733"/>
              <a:ext cx="5905499" cy="4629149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1180171" y="2723471"/>
            <a:ext cx="9337675" cy="3836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6700"/>
              </a:lnSpc>
              <a:spcBef>
                <a:spcPts val="95"/>
              </a:spcBef>
              <a:tabLst>
                <a:tab pos="2275205" algn="l"/>
                <a:tab pos="2297430" algn="l"/>
                <a:tab pos="3752215" algn="l"/>
                <a:tab pos="3882390" algn="l"/>
                <a:tab pos="4829810" algn="l"/>
                <a:tab pos="4897120" algn="l"/>
                <a:tab pos="6019165" algn="l"/>
                <a:tab pos="6352540" algn="l"/>
                <a:tab pos="7055484" algn="l"/>
                <a:tab pos="8008620" algn="l"/>
              </a:tabLst>
            </a:pPr>
            <a:endParaRPr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77008" y="3103369"/>
            <a:ext cx="9144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65" marR="5080" algn="ctr">
              <a:tabLst>
                <a:tab pos="2275205" algn="l"/>
                <a:tab pos="2297430" algn="l"/>
                <a:tab pos="3752215" algn="l"/>
                <a:tab pos="3882390" algn="l"/>
                <a:tab pos="4829810" algn="l"/>
                <a:tab pos="4897120" algn="l"/>
                <a:tab pos="6019165" algn="l"/>
                <a:tab pos="6352540" algn="l"/>
                <a:tab pos="7055484" algn="l"/>
                <a:tab pos="8008620" algn="l"/>
              </a:tabLst>
            </a:pPr>
            <a:r>
              <a:rPr lang="en-US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ҢГІМЕЛЕСУ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b="1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ДІСІ.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12065" marR="5080" algn="ctr">
              <a:tabLst>
                <a:tab pos="2275205" algn="l"/>
                <a:tab pos="2297430" algn="l"/>
                <a:tab pos="3752215" algn="l"/>
                <a:tab pos="3882390" algn="l"/>
                <a:tab pos="4829810" algn="l"/>
                <a:tab pos="4897120" algn="l"/>
                <a:tab pos="6019165" algn="l"/>
                <a:tab pos="6352540" algn="l"/>
                <a:tab pos="7055484" algn="l"/>
                <a:tab pos="8008620" algn="l"/>
              </a:tabLst>
            </a:pPr>
            <a:r>
              <a:rPr lang="ru-RU" b="1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 </a:t>
            </a: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2065" marR="5080" algn="ctr">
              <a:tabLst>
                <a:tab pos="2275205" algn="l"/>
                <a:tab pos="2297430" algn="l"/>
                <a:tab pos="3752215" algn="l"/>
                <a:tab pos="3882390" algn="l"/>
                <a:tab pos="4829810" algn="l"/>
                <a:tab pos="4897120" algn="l"/>
                <a:tab pos="6019165" algn="l"/>
                <a:tab pos="6352540" algn="l"/>
                <a:tab pos="7055484" algn="l"/>
                <a:tab pos="8008620" algn="l"/>
              </a:tabLst>
            </a:pP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b="1" i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ДІСІ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0970" marR="133350" algn="ctr">
              <a:tabLst>
                <a:tab pos="1330325" algn="l"/>
                <a:tab pos="2408555" algn="l"/>
                <a:tab pos="3043555" algn="l"/>
                <a:tab pos="4358005" algn="l"/>
                <a:tab pos="5009515" algn="l"/>
                <a:tab pos="5896610" algn="l"/>
                <a:tab pos="6512559" algn="l"/>
                <a:tab pos="6881495" algn="l"/>
                <a:tab pos="8192770" algn="l"/>
              </a:tabLst>
            </a:pPr>
            <a:r>
              <a:rPr lang="ru-RU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БЕРМЕЙДІ.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ДЕТТЕ,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ЖАСҚА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ДЕЙІН </a:t>
            </a:r>
            <a:r>
              <a:rPr lang="ru-RU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marR="74930" algn="ctr">
              <a:tabLst>
                <a:tab pos="1907539" algn="l"/>
                <a:tab pos="2312670" algn="l"/>
                <a:tab pos="3689985" algn="l"/>
                <a:tab pos="3986529" algn="l"/>
                <a:tab pos="4957445" algn="l"/>
                <a:tab pos="5904230" algn="l"/>
                <a:tab pos="6285230" algn="l"/>
                <a:tab pos="7093584" algn="l"/>
                <a:tab pos="7983220" algn="l"/>
                <a:tab pos="8517255" algn="l"/>
              </a:tabLst>
            </a:pP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БЕРЕТІНДЕЙ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ЕТІП </a:t>
            </a: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ҚОЙЫЛАДЫ.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1384300" algn="l"/>
                <a:tab pos="2433955" algn="l"/>
              </a:tabLst>
            </a:pPr>
            <a:r>
              <a:rPr lang="ru-RU" b="1" i="1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314" algn="ctr">
              <a:tabLst>
                <a:tab pos="1250950" algn="l"/>
                <a:tab pos="3053080" algn="l"/>
                <a:tab pos="3348990" algn="l"/>
                <a:tab pos="5167630" algn="l"/>
              </a:tabLst>
            </a:pPr>
            <a:r>
              <a:rPr lang="ru-RU" b="1" i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КАРТИНАДА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9100" marR="411480" algn="ctr">
              <a:tabLst>
                <a:tab pos="3003550" algn="l"/>
                <a:tab pos="3754120" algn="l"/>
                <a:tab pos="4514850" algn="l"/>
                <a:tab pos="5541645" algn="l"/>
                <a:tab pos="6132830" algn="l"/>
                <a:tab pos="6779259" algn="l"/>
                <a:tab pos="7230745" algn="l"/>
                <a:tab pos="8644890" algn="l"/>
              </a:tabLst>
            </a:pPr>
            <a:r>
              <a:rPr lang="ru-RU" b="1" i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БЕЙНЕЛЕНГЕН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ЗАТТЫҢ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b="1" i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 </a:t>
            </a:r>
            <a:r>
              <a:rPr lang="ru-RU" b="1" i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АРАҚАШЫҚТЫҒЫН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БІЛУІН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АНЫҚТАУ.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effectLst>
                <a:reflection stA="96000" endPos="65000" dist="508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effectLst>
                <a:reflection stA="96000" endPos="65000" dist="508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704924" y="0"/>
            <a:ext cx="7583170" cy="10287000"/>
            <a:chOff x="10704924" y="0"/>
            <a:chExt cx="7583170" cy="10287000"/>
          </a:xfrm>
        </p:grpSpPr>
        <p:sp>
          <p:nvSpPr>
            <p:cNvPr id="3" name="object 3"/>
            <p:cNvSpPr/>
            <p:nvPr/>
          </p:nvSpPr>
          <p:spPr>
            <a:xfrm>
              <a:off x="13645096" y="500556"/>
              <a:ext cx="4643120" cy="9286240"/>
            </a:xfrm>
            <a:custGeom>
              <a:avLst/>
              <a:gdLst/>
              <a:ahLst/>
              <a:cxnLst/>
              <a:rect l="l" t="t" r="r" b="b"/>
              <a:pathLst>
                <a:path w="4643119" h="9286240">
                  <a:moveTo>
                    <a:pt x="4642903" y="9285805"/>
                  </a:moveTo>
                  <a:lnTo>
                    <a:pt x="0" y="4642902"/>
                  </a:lnTo>
                  <a:lnTo>
                    <a:pt x="4642903" y="0"/>
                  </a:lnTo>
                  <a:lnTo>
                    <a:pt x="4642903" y="9285805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149355" y="1004903"/>
              <a:ext cx="4138929" cy="8277225"/>
            </a:xfrm>
            <a:custGeom>
              <a:avLst/>
              <a:gdLst/>
              <a:ahLst/>
              <a:cxnLst/>
              <a:rect l="l" t="t" r="r" b="b"/>
              <a:pathLst>
                <a:path w="4138930" h="8277225">
                  <a:moveTo>
                    <a:pt x="1208598" y="5347210"/>
                  </a:moveTo>
                  <a:lnTo>
                    <a:pt x="0" y="4138611"/>
                  </a:lnTo>
                  <a:lnTo>
                    <a:pt x="4138611" y="0"/>
                  </a:lnTo>
                  <a:lnTo>
                    <a:pt x="4138644" y="258148"/>
                  </a:lnTo>
                  <a:lnTo>
                    <a:pt x="260895" y="4135865"/>
                  </a:lnTo>
                  <a:lnTo>
                    <a:pt x="4138612" y="8013582"/>
                  </a:lnTo>
                  <a:lnTo>
                    <a:pt x="4138644" y="8277190"/>
                  </a:lnTo>
                  <a:lnTo>
                    <a:pt x="1208598" y="5347210"/>
                  </a:lnTo>
                  <a:close/>
                </a:path>
                <a:path w="4138930" h="8277225">
                  <a:moveTo>
                    <a:pt x="4138644" y="258180"/>
                  </a:moveTo>
                  <a:close/>
                </a:path>
                <a:path w="4138930" h="8277225">
                  <a:moveTo>
                    <a:pt x="4138644" y="8013615"/>
                  </a:move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704919" y="11"/>
              <a:ext cx="7041515" cy="10287000"/>
            </a:xfrm>
            <a:custGeom>
              <a:avLst/>
              <a:gdLst/>
              <a:ahLst/>
              <a:cxnLst/>
              <a:rect l="l" t="t" r="r" b="b"/>
              <a:pathLst>
                <a:path w="7041515" h="10287000">
                  <a:moveTo>
                    <a:pt x="7041286" y="10287000"/>
                  </a:moveTo>
                  <a:lnTo>
                    <a:pt x="3792537" y="7038238"/>
                  </a:lnTo>
                  <a:lnTo>
                    <a:pt x="3520643" y="6766357"/>
                  </a:lnTo>
                  <a:lnTo>
                    <a:pt x="0" y="10287000"/>
                  </a:lnTo>
                  <a:lnTo>
                    <a:pt x="271894" y="10287000"/>
                  </a:lnTo>
                  <a:lnTo>
                    <a:pt x="3520643" y="7038238"/>
                  </a:lnTo>
                  <a:lnTo>
                    <a:pt x="6769405" y="10287000"/>
                  </a:lnTo>
                  <a:lnTo>
                    <a:pt x="7041286" y="10287000"/>
                  </a:lnTo>
                  <a:close/>
                </a:path>
                <a:path w="7041515" h="10287000">
                  <a:moveTo>
                    <a:pt x="7041299" y="0"/>
                  </a:moveTo>
                  <a:lnTo>
                    <a:pt x="6763626" y="0"/>
                  </a:lnTo>
                  <a:lnTo>
                    <a:pt x="3520643" y="3242970"/>
                  </a:lnTo>
                  <a:lnTo>
                    <a:pt x="277672" y="0"/>
                  </a:lnTo>
                  <a:lnTo>
                    <a:pt x="0" y="0"/>
                  </a:lnTo>
                  <a:lnTo>
                    <a:pt x="3520643" y="3520643"/>
                  </a:lnTo>
                  <a:lnTo>
                    <a:pt x="3798316" y="3242970"/>
                  </a:lnTo>
                  <a:lnTo>
                    <a:pt x="7041299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90233" y="3089723"/>
              <a:ext cx="3894337" cy="520618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455883" y="3055390"/>
              <a:ext cx="3963035" cy="5276850"/>
            </a:xfrm>
            <a:custGeom>
              <a:avLst/>
              <a:gdLst/>
              <a:ahLst/>
              <a:cxnLst/>
              <a:rect l="l" t="t" r="r" b="b"/>
              <a:pathLst>
                <a:path w="3963034" h="5276850">
                  <a:moveTo>
                    <a:pt x="3963022" y="68681"/>
                  </a:moveTo>
                  <a:lnTo>
                    <a:pt x="3894340" y="68681"/>
                  </a:lnTo>
                  <a:lnTo>
                    <a:pt x="3894340" y="5207559"/>
                  </a:lnTo>
                  <a:lnTo>
                    <a:pt x="3963022" y="5207559"/>
                  </a:lnTo>
                  <a:lnTo>
                    <a:pt x="3963022" y="68681"/>
                  </a:lnTo>
                  <a:close/>
                </a:path>
                <a:path w="3963034" h="5276850">
                  <a:moveTo>
                    <a:pt x="3963022" y="0"/>
                  </a:moveTo>
                  <a:lnTo>
                    <a:pt x="0" y="0"/>
                  </a:lnTo>
                  <a:lnTo>
                    <a:pt x="0" y="68554"/>
                  </a:lnTo>
                  <a:lnTo>
                    <a:pt x="0" y="5207952"/>
                  </a:lnTo>
                  <a:lnTo>
                    <a:pt x="0" y="5276507"/>
                  </a:lnTo>
                  <a:lnTo>
                    <a:pt x="3963022" y="5276507"/>
                  </a:lnTo>
                  <a:lnTo>
                    <a:pt x="3963022" y="5207952"/>
                  </a:lnTo>
                  <a:lnTo>
                    <a:pt x="68681" y="5207952"/>
                  </a:lnTo>
                  <a:lnTo>
                    <a:pt x="68681" y="68554"/>
                  </a:lnTo>
                  <a:lnTo>
                    <a:pt x="3963022" y="68554"/>
                  </a:lnTo>
                  <a:lnTo>
                    <a:pt x="3963022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0"/>
            <a:ext cx="1633855" cy="1636395"/>
          </a:xfrm>
          <a:custGeom>
            <a:avLst/>
            <a:gdLst/>
            <a:ahLst/>
            <a:cxnLst/>
            <a:rect l="l" t="t" r="r" b="b"/>
            <a:pathLst>
              <a:path w="1633855" h="1636395">
                <a:moveTo>
                  <a:pt x="0" y="1635855"/>
                </a:moveTo>
                <a:lnTo>
                  <a:pt x="0" y="0"/>
                </a:lnTo>
                <a:lnTo>
                  <a:pt x="1633237" y="0"/>
                </a:lnTo>
                <a:lnTo>
                  <a:pt x="0" y="1635855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3973" y="1500410"/>
            <a:ext cx="9225915" cy="346954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30175">
              <a:lnSpc>
                <a:spcPct val="100000"/>
              </a:lnSpc>
              <a:spcBef>
                <a:spcPts val="530"/>
              </a:spcBef>
              <a:tabLst>
                <a:tab pos="2648585" algn="l"/>
                <a:tab pos="4300855" algn="l"/>
                <a:tab pos="5539740" algn="l"/>
                <a:tab pos="6595745" algn="l"/>
              </a:tabLst>
            </a:pPr>
            <a:r>
              <a:rPr sz="2450" b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ТЕСТ-</a:t>
            </a:r>
            <a:r>
              <a:rPr sz="2450" b="1" spc="-4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50" b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СЫНАҚ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ƏДІСІ.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4799"/>
              </a:lnSpc>
              <a:tabLst>
                <a:tab pos="1567815" algn="l"/>
                <a:tab pos="2298065" algn="l"/>
                <a:tab pos="2357755" algn="l"/>
                <a:tab pos="4547870" algn="l"/>
                <a:tab pos="4600575" algn="l"/>
                <a:tab pos="5878195" algn="l"/>
                <a:tab pos="6318250" algn="l"/>
                <a:tab pos="7463155" algn="l"/>
              </a:tabLst>
            </a:pPr>
            <a:r>
              <a:rPr sz="2450" b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САҚТАЙ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ОТЫРЫП, БАЛАЛАРҒА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245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ҰСЫНАТЫН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2450" b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ІРІКТЕЛГЕН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2988310" algn="l"/>
                <a:tab pos="4610100" algn="l"/>
                <a:tab pos="5836920" algn="l"/>
              </a:tabLst>
            </a:pP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ЖҮЙЕСІ.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ƏРБІР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51765">
              <a:lnSpc>
                <a:spcPct val="114799"/>
              </a:lnSpc>
              <a:tabLst>
                <a:tab pos="1600200" algn="l"/>
                <a:tab pos="2729865" algn="l"/>
                <a:tab pos="2802890" algn="l"/>
                <a:tab pos="3695700" algn="l"/>
                <a:tab pos="3843654" algn="l"/>
                <a:tab pos="4979670" algn="l"/>
                <a:tab pos="5457190" algn="l"/>
                <a:tab pos="6108700" algn="l"/>
                <a:tab pos="7007225" algn="l"/>
                <a:tab pos="8121015" algn="l"/>
              </a:tabLst>
            </a:pP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ОРЫНДАҒАНЫ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2450" b="1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2450" b="1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ЕСЕБІМЕН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 </a:t>
            </a:r>
            <a:r>
              <a:rPr sz="2450" b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АЛАДЫ.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ЕРЕЖЕСІ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ƏДЕТТЕ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2498090" algn="l"/>
                <a:tab pos="3230245" algn="l"/>
              </a:tabLst>
            </a:pP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ƏРІ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БІРТЕКТІ.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4088" y="5692816"/>
            <a:ext cx="9423400" cy="4424929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5"/>
              </a:spcBef>
              <a:tabLst>
                <a:tab pos="1063625" algn="l"/>
                <a:tab pos="1318260" algn="l"/>
                <a:tab pos="3317875" algn="l"/>
                <a:tab pos="4884420" algn="l"/>
              </a:tabLst>
            </a:pPr>
            <a:r>
              <a:rPr sz="2450" b="1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БЕЛГIЛI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ПСИХОЛОГИАЛЫҚ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indent="-635" algn="ctr">
              <a:lnSpc>
                <a:spcPct val="117300"/>
              </a:lnSpc>
              <a:tabLst>
                <a:tab pos="1432560" algn="l"/>
                <a:tab pos="1701164" algn="l"/>
                <a:tab pos="2019300" algn="l"/>
                <a:tab pos="3579495" algn="l"/>
                <a:tab pos="3702685" algn="l"/>
                <a:tab pos="4063365" algn="l"/>
                <a:tab pos="4088765" algn="l"/>
                <a:tab pos="4731385" algn="l"/>
                <a:tab pos="5654040" algn="l"/>
                <a:tab pos="6183630" algn="l"/>
                <a:tab pos="6688455" algn="l"/>
                <a:tab pos="6903720" algn="l"/>
                <a:tab pos="7204075" algn="l"/>
                <a:tab pos="7652384" algn="l"/>
              </a:tabLst>
            </a:pPr>
            <a:r>
              <a:rPr sz="2450" b="1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ҚҰБЫЛЫСТАРДЫҢ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ДЕҢГЕЙIН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АНЫҚТАЙТЫН </a:t>
            </a:r>
            <a:r>
              <a:rPr sz="2450" b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2450" b="1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ТАПСЫРМАЛАР.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ТЕСТТЕРДI </a:t>
            </a:r>
            <a:r>
              <a:rPr sz="245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БЕРЕДI,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 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НҰСҚАУЫ,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БIРЕГЕЙ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2450" b="1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ТИIС.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6070" marR="298450" algn="ctr">
              <a:lnSpc>
                <a:spcPct val="117300"/>
              </a:lnSpc>
              <a:tabLst>
                <a:tab pos="1555750" algn="l"/>
                <a:tab pos="1804035" algn="l"/>
                <a:tab pos="2949575" algn="l"/>
                <a:tab pos="3863340" algn="l"/>
                <a:tab pos="4516120" algn="l"/>
                <a:tab pos="5917565" algn="l"/>
                <a:tab pos="7493634" algn="l"/>
              </a:tabLst>
            </a:pPr>
            <a:r>
              <a:rPr sz="2450" b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НƏТИЖЕСІН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АНЫҚТАП,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ҚОРЫТЫНДЫЛАУ </a:t>
            </a:r>
            <a:r>
              <a:rPr sz="2450" b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ҚАЖЕТ.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БЕЛГIЛI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ДАЙЫНДАЛҒАН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ШКАЛА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509"/>
              </a:spcBef>
              <a:tabLst>
                <a:tab pos="2110740" algn="l"/>
              </a:tabLst>
            </a:pPr>
            <a:r>
              <a:rPr sz="2450" b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sz="2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50" b="1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БАҒАЛАНАДЫ.</a:t>
            </a:r>
            <a:endParaRPr sz="24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3667" y="3191888"/>
            <a:ext cx="8061325" cy="5657383"/>
          </a:xfrm>
          <a:prstGeom prst="rect">
            <a:avLst/>
          </a:prstGeom>
          <a:solidFill>
            <a:srgbClr val="2A4A9D"/>
          </a:solidFill>
        </p:spPr>
        <p:txBody>
          <a:bodyPr vert="horz" wrap="square" lIns="0" tIns="271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40"/>
              </a:spcBef>
            </a:pP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060">
              <a:lnSpc>
                <a:spcPct val="100000"/>
              </a:lnSpc>
              <a:spcBef>
                <a:spcPts val="5"/>
              </a:spcBef>
              <a:tabLst>
                <a:tab pos="2762250" algn="l"/>
                <a:tab pos="3730625" algn="l"/>
                <a:tab pos="4890770" algn="l"/>
              </a:tabLst>
            </a:pPr>
            <a:r>
              <a:rPr sz="235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ЛОНГИТЮДТІ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sz="2350" spc="-3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УАҚЫТТЫ</a:t>
            </a: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060" marR="490220">
              <a:lnSpc>
                <a:spcPct val="117000"/>
              </a:lnSpc>
              <a:tabLst>
                <a:tab pos="1734185" algn="l"/>
                <a:tab pos="2223770" algn="l"/>
                <a:tab pos="2696845" algn="l"/>
                <a:tab pos="3051175" algn="l"/>
                <a:tab pos="3982085" algn="l"/>
                <a:tab pos="4948555" algn="l"/>
                <a:tab pos="5636260" algn="l"/>
                <a:tab pos="5920740" algn="l"/>
              </a:tabLst>
            </a:pPr>
            <a:r>
              <a:rPr sz="2350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ЗЕРТТЕУ»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АТАЛАДЫ.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sz="235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2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ЗЕРТТЕУ.</a:t>
            </a: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060" marR="192405">
              <a:lnSpc>
                <a:spcPct val="117000"/>
              </a:lnSpc>
              <a:tabLst>
                <a:tab pos="2131060" algn="l"/>
                <a:tab pos="2446655" algn="l"/>
                <a:tab pos="3552825" algn="l"/>
                <a:tab pos="4118610" algn="l"/>
                <a:tab pos="5712460" algn="l"/>
                <a:tab pos="5919470" algn="l"/>
                <a:tab pos="7079615" algn="l"/>
              </a:tabLst>
            </a:pPr>
            <a:r>
              <a:rPr sz="2350" spc="2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МІНДЕТІН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</a:t>
            </a:r>
            <a:r>
              <a:rPr sz="2350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ШЕШУДІҢ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ЖОЛДАРЫН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БЕЛГІЛЕП</a:t>
            </a: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060" marR="580390">
              <a:lnSpc>
                <a:spcPct val="117000"/>
              </a:lnSpc>
              <a:tabLst>
                <a:tab pos="1652905" algn="l"/>
                <a:tab pos="2134235" algn="l"/>
                <a:tab pos="3450590" algn="l"/>
                <a:tab pos="5910580" algn="l"/>
              </a:tabLst>
            </a:pPr>
            <a:r>
              <a:rPr sz="2350" spc="20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ОТЫРЫП,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ЖҰМЫСЫНДА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2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 </a:t>
            </a:r>
            <a:r>
              <a:rPr sz="2350" spc="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ҚАДАМ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ЖАСАЙДЫ.</a:t>
            </a: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7359">
              <a:lnSpc>
                <a:spcPct val="100000"/>
              </a:lnSpc>
              <a:spcBef>
                <a:spcPts val="480"/>
              </a:spcBef>
              <a:tabLst>
                <a:tab pos="2859405" algn="l"/>
                <a:tab pos="5175885" algn="l"/>
              </a:tabLst>
            </a:pPr>
            <a:r>
              <a:rPr sz="2350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СОҢҒЫСЫНА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ПРОЕКТИВТІ</a:t>
            </a:r>
            <a:r>
              <a:rPr sz="2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35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ƏДІСТЕР</a:t>
            </a: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060" marR="553085" algn="just">
              <a:lnSpc>
                <a:spcPct val="117000"/>
              </a:lnSpc>
            </a:pPr>
            <a:r>
              <a:rPr sz="2350" spc="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ЖАТАДЫ.</a:t>
            </a:r>
            <a:r>
              <a:rPr sz="2350" spc="5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sz="2350" spc="5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ПРОЕКЦИЯ</a:t>
            </a:r>
            <a:r>
              <a:rPr sz="2350" spc="5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ПРИНЦИПІНЕ </a:t>
            </a:r>
            <a:r>
              <a:rPr sz="2350" spc="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НЕГІЗДЕЛГЕН,</a:t>
            </a:r>
            <a:r>
              <a:rPr sz="2350" spc="5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1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sz="2350" spc="5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ҚАЖЕТТІЛІКТЕРІН, </a:t>
            </a:r>
            <a:r>
              <a:rPr sz="2350" spc="20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ҚАТЫНАСТАРЫН,</a:t>
            </a:r>
            <a:r>
              <a:rPr sz="2350" spc="5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ҚАСИЕТТЕРІН</a:t>
            </a:r>
            <a:r>
              <a:rPr sz="2350" spc="5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1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060" algn="just">
              <a:lnSpc>
                <a:spcPct val="100000"/>
              </a:lnSpc>
              <a:spcBef>
                <a:spcPts val="480"/>
              </a:spcBef>
            </a:pPr>
            <a:r>
              <a:rPr sz="235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sz="2350" spc="5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spc="1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КӨШІРУ.</a:t>
            </a: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899" y="1028700"/>
            <a:ext cx="7818120" cy="5707781"/>
          </a:xfrm>
          <a:prstGeom prst="rect">
            <a:avLst/>
          </a:prstGeom>
          <a:solidFill>
            <a:srgbClr val="2A4A9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45795" indent="94615">
              <a:lnSpc>
                <a:spcPct val="118100"/>
              </a:lnSpc>
            </a:pPr>
            <a:r>
              <a:rPr sz="2000" spc="1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КЕСІНДІ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ƏДІСІ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 </a:t>
            </a:r>
            <a:r>
              <a:rPr sz="2000" spc="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sz="2000" spc="4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sz="2000" spc="4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АСПЕКТІСІН</a:t>
            </a:r>
            <a:r>
              <a:rPr sz="2000" spc="4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ЗЕРТТЕЙДІ.</a:t>
            </a:r>
            <a:r>
              <a:rPr sz="2000" spc="4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МЫСАЛЫ, </a:t>
            </a:r>
            <a:r>
              <a:rPr sz="2000" spc="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ИНТЕЛЛЕКТУАЛДЫ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372235">
              <a:lnSpc>
                <a:spcPct val="118100"/>
              </a:lnSpc>
              <a:spcBef>
                <a:spcPts val="5"/>
              </a:spcBef>
            </a:pPr>
            <a:r>
              <a:rPr sz="200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НƏТИЖЕСІНДЕ</a:t>
            </a:r>
            <a:r>
              <a:rPr sz="2000" spc="4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ТОПҚА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ТƏН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МƏЛІМЕТ </a:t>
            </a:r>
            <a:r>
              <a:rPr sz="2000" spc="1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АЛАДЫ.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КЕСІНДІ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ЖАСАҒАНДА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47675">
              <a:lnSpc>
                <a:spcPct val="118100"/>
              </a:lnSpc>
            </a:pPr>
            <a:r>
              <a:rPr sz="2000" spc="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sz="2000" spc="4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</a:t>
            </a:r>
            <a:r>
              <a:rPr sz="2000" spc="4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ҚОЛДАНЫЛАДЫ:</a:t>
            </a:r>
            <a:r>
              <a:rPr sz="2000" spc="4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ТОПТАР </a:t>
            </a:r>
            <a:r>
              <a:rPr sz="2000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sz="2000" spc="4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МƏЛІМЕТТЕРДІ</a:t>
            </a:r>
            <a:r>
              <a:rPr sz="2000" spc="4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САЛЫСТЫРАДЫ.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553085">
              <a:lnSpc>
                <a:spcPct val="118100"/>
              </a:lnSpc>
            </a:pPr>
            <a:r>
              <a:rPr sz="2000" spc="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ƏР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ЖАСТАҒЫ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000" spc="-3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sz="2000" spc="-3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2000" spc="-3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sz="200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ПСИХИКАСЫН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ЗЕРТТЕП,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ƏР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 </a:t>
            </a:r>
            <a:r>
              <a:rPr sz="2000" spc="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ТАБЫЛҒАН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МАҒЛҰМАТТАРДЫ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САЛЫСТЫРАДЫ.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506095">
              <a:lnSpc>
                <a:spcPct val="118100"/>
              </a:lnSpc>
            </a:pPr>
            <a:r>
              <a:rPr sz="200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ЖОЛ. </a:t>
            </a:r>
            <a:r>
              <a:rPr sz="2000" spc="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ҚАСИЕТІН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sz="2000" spc="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ДА,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98755">
              <a:lnSpc>
                <a:spcPct val="118100"/>
              </a:lnSpc>
            </a:pPr>
            <a:r>
              <a:rPr sz="2000" spc="1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sz="2000" spc="4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sz="2000" spc="4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sz="2000" spc="4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sz="2000" spc="4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 </a:t>
            </a:r>
            <a:r>
              <a:rPr sz="2000" spc="1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sz="2000" spc="4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sz="2000" spc="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ЗЕРТТЕЙДІ.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61553" y="1489921"/>
            <a:ext cx="9297447" cy="54245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450" spc="85" dirty="0">
                <a:solidFill>
                  <a:srgbClr val="000000"/>
                </a:solidFill>
                <a:latin typeface="Tahoma"/>
                <a:cs typeface="Tahoma"/>
              </a:rPr>
              <a:t>ӨЗІН-</a:t>
            </a:r>
            <a:r>
              <a:rPr sz="3450" spc="-67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3450" dirty="0">
                <a:solidFill>
                  <a:srgbClr val="000000"/>
                </a:solidFill>
                <a:latin typeface="Tahoma"/>
                <a:cs typeface="Tahoma"/>
              </a:rPr>
              <a:t>ӨЗІ</a:t>
            </a:r>
            <a:r>
              <a:rPr sz="3450" spc="484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3450" spc="235" dirty="0">
                <a:solidFill>
                  <a:srgbClr val="000000"/>
                </a:solidFill>
                <a:latin typeface="Tahoma"/>
                <a:cs typeface="Tahoma"/>
              </a:rPr>
              <a:t>БАҚЫЛАУ</a:t>
            </a:r>
            <a:r>
              <a:rPr sz="3450" spc="484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3450" spc="225" dirty="0">
                <a:solidFill>
                  <a:srgbClr val="000000"/>
                </a:solidFill>
                <a:latin typeface="Tahoma"/>
                <a:cs typeface="Tahoma"/>
              </a:rPr>
              <a:t>СҰРАҚТАР</a:t>
            </a:r>
            <a:r>
              <a:rPr lang="kk-KZ" sz="3450" spc="225" dirty="0">
                <a:solidFill>
                  <a:srgbClr val="000000"/>
                </a:solidFill>
                <a:latin typeface="Tahoma"/>
                <a:cs typeface="Tahoma"/>
              </a:rPr>
              <a:t>Ы</a:t>
            </a:r>
            <a:r>
              <a:rPr sz="3450" spc="225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345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25470" y="3239292"/>
            <a:ext cx="15862300" cy="5535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8765" marR="949325" lvl="0" indent="-592455" algn="l" defTabSz="914400" eaLnBrk="1" fontAlgn="auto" latinLnBrk="0" hangingPunct="1">
              <a:lnSpc>
                <a:spcPct val="1165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2078355" algn="l"/>
              </a:tabLst>
              <a:defRPr/>
            </a:pPr>
            <a:r>
              <a:rPr kumimoji="0" sz="3450" b="1" i="0" u="none" strike="noStrike" kern="0" cap="none" spc="2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БАЛАЛАР</a:t>
            </a:r>
            <a:r>
              <a:rPr kumimoji="0" sz="3450" b="1" i="0" u="none" strike="noStrike" kern="0" cap="none" spc="5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ПСИХОЛОГИЯСЫНЫҢ</a:t>
            </a:r>
            <a:r>
              <a:rPr kumimoji="0" sz="3450" b="1" i="0" u="none" strike="noStrike" kern="0" cap="none" spc="5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1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ЗЕРТТЕУ</a:t>
            </a:r>
            <a:r>
              <a:rPr kumimoji="0" sz="3450" b="1" i="0" u="none" strike="noStrike" kern="0" cap="none" spc="5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ӘДІСТЕРІН 	</a:t>
            </a:r>
            <a:r>
              <a:rPr kumimoji="0" sz="3450" b="1" i="0" u="none" strike="noStrike" kern="0" cap="none" spc="2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АТАҢЫЗ</a:t>
            </a:r>
            <a:r>
              <a:rPr kumimoji="0" sz="3450" b="1" i="0" u="none" strike="noStrike" kern="0" cap="none" spc="50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ЖӘНЕ</a:t>
            </a:r>
            <a:r>
              <a:rPr kumimoji="0" sz="3450" b="1" i="0" u="none" strike="noStrike" kern="0" cap="none" spc="5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ОЛАРҒА</a:t>
            </a:r>
            <a:r>
              <a:rPr kumimoji="0" sz="3450" b="1" i="0" u="none" strike="noStrike" kern="0" cap="none" spc="50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СИПАТТАМА</a:t>
            </a:r>
            <a:r>
              <a:rPr kumimoji="0" sz="3450" b="1" i="0" u="none" strike="noStrike" kern="0" cap="none" spc="50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БЕРІҢІЗ</a:t>
            </a:r>
            <a:endParaRPr kumimoji="0" sz="3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605155" marR="0" lvl="0" indent="-592455" algn="l" defTabSz="914400" eaLnBrk="1" fontAlgn="auto" latinLnBrk="0" hangingPunct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605155" algn="l"/>
              </a:tabLst>
              <a:defRPr/>
            </a:pPr>
            <a:r>
              <a:rPr kumimoji="0" sz="3450" b="1" i="0" u="none" strike="noStrike" kern="0" cap="none" spc="1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БАЛА</a:t>
            </a:r>
            <a:r>
              <a:rPr kumimoji="0" sz="3450" b="1" i="0" u="none" strike="noStrike" kern="0" cap="none" spc="5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ПСИХИКАСЫН</a:t>
            </a:r>
            <a:r>
              <a:rPr kumimoji="0" sz="3450" b="1" i="0" u="none" strike="noStrike" kern="0" cap="none" spc="50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1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ЗЕРТТЕУ</a:t>
            </a:r>
            <a:r>
              <a:rPr kumimoji="0" sz="3450" b="1" i="0" u="none" strike="noStrike" kern="0" cap="none" spc="50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ӘДІСТЕРІ</a:t>
            </a:r>
            <a:r>
              <a:rPr kumimoji="0" sz="3450" b="1" i="0" u="none" strike="noStrike" kern="0" cap="none" spc="5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ҚАЛАЙ</a:t>
            </a:r>
            <a:r>
              <a:rPr kumimoji="0" sz="3450" b="1" i="0" u="none" strike="noStrike" kern="0" cap="none" spc="50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ЖІКТЕЛЕДІ?</a:t>
            </a:r>
            <a:endParaRPr kumimoji="0" sz="3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1439545" marR="839469" lvl="0" indent="-592455" algn="l" defTabSz="914400" eaLnBrk="1" fontAlgn="auto" latinLnBrk="0" hangingPunct="1">
              <a:lnSpc>
                <a:spcPts val="4820"/>
              </a:lnSpc>
              <a:spcBef>
                <a:spcPts val="27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911725" algn="l"/>
              </a:tabLst>
              <a:defRPr/>
            </a:pPr>
            <a:r>
              <a:rPr kumimoji="0" sz="3450" b="1" i="0" u="none" strike="noStrike" kern="0" cap="none" spc="1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БАЛА</a:t>
            </a:r>
            <a:r>
              <a:rPr kumimoji="0" sz="3450" b="1" i="0" u="none" strike="noStrike" kern="0" cap="none" spc="5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ПСИХИКАСЫНЫҢ</a:t>
            </a:r>
            <a:r>
              <a:rPr kumimoji="0" sz="3450" b="1" i="0" u="none" strike="noStrike" kern="0" cap="none" spc="5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3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ДАМУЫН</a:t>
            </a:r>
            <a:r>
              <a:rPr kumimoji="0" sz="3450" b="1" i="0" u="none" strike="noStrike" kern="0" cap="none" spc="50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ЗЕРТТЕУДЕ</a:t>
            </a:r>
            <a:r>
              <a:rPr kumimoji="0" sz="3450" b="1" i="0" u="none" strike="noStrike" kern="0" cap="none" spc="5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НЕГІЗГІ 	</a:t>
            </a:r>
            <a:r>
              <a:rPr kumimoji="0" sz="3450" b="1" i="0" u="none" strike="noStrike" kern="0" cap="none" spc="1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ӘДІСТІҢ</a:t>
            </a:r>
            <a:r>
              <a:rPr kumimoji="0" sz="3450" b="1" i="0" u="none" strike="noStrike" kern="0" cap="none" spc="5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АЛАТЫН</a:t>
            </a:r>
            <a:r>
              <a:rPr kumimoji="0" sz="3450" b="1" i="0" u="none" strike="noStrike" kern="0" cap="none" spc="5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РӨЛІ</a:t>
            </a:r>
            <a:endParaRPr kumimoji="0" sz="3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6638925" marR="0" lvl="0" indent="0" algn="l" defTabSz="914400" eaLnBrk="1" fontAlgn="auto" latinLnBrk="0" hangingPunct="1">
              <a:lnSpc>
                <a:spcPct val="100000"/>
              </a:lnSpc>
              <a:spcBef>
                <a:spcPts val="4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450" b="1" i="0" u="none" strike="noStrike" kern="0" cap="none" spc="2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ҚАНДАЙ?</a:t>
            </a:r>
            <a:endParaRPr kumimoji="0" sz="3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4798695" marR="0" lvl="0" indent="-444500" algn="l" defTabSz="914400" eaLnBrk="1" fontAlgn="auto" latinLnBrk="0" hangingPunct="1">
              <a:lnSpc>
                <a:spcPct val="100000"/>
              </a:lnSpc>
              <a:spcBef>
                <a:spcPts val="685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>
                <a:tab pos="4798695" algn="l"/>
              </a:tabLst>
              <a:defRPr/>
            </a:pPr>
            <a:r>
              <a:rPr kumimoji="0" sz="3450" b="1" i="0" u="none" strike="noStrike" kern="0" cap="none" spc="2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КОНТЕНТ</a:t>
            </a:r>
            <a:r>
              <a:rPr kumimoji="0" sz="3450" b="1" i="0" u="none" strike="noStrike" kern="0" cap="none" spc="4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–</a:t>
            </a:r>
            <a:r>
              <a:rPr kumimoji="0" sz="3450" b="1" i="0" u="none" strike="noStrike" kern="0" cap="none" spc="43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АНАЛИЗ</a:t>
            </a:r>
            <a:r>
              <a:rPr kumimoji="0" sz="3450" b="1" i="0" u="none" strike="noStrike" kern="0" cap="none" spc="4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ӘДІСІ</a:t>
            </a:r>
            <a:endParaRPr kumimoji="0" sz="3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2190750" marR="1590675" lvl="0" indent="-592455" algn="l" defTabSz="914400" eaLnBrk="1" fontAlgn="auto" latinLnBrk="0" hangingPunct="1">
              <a:lnSpc>
                <a:spcPts val="482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>
                <a:tab pos="4950460" algn="l"/>
              </a:tabLst>
              <a:defRPr/>
            </a:pPr>
            <a:r>
              <a:rPr kumimoji="0" sz="3450" b="1" i="0" u="none" strike="noStrike" kern="0" cap="none" spc="3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ДАМУДЫҢ</a:t>
            </a:r>
            <a:r>
              <a:rPr kumimoji="0" sz="3450" b="1" i="0" u="none" strike="noStrike" kern="0" cap="none" spc="459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БЕЛГІЛІ</a:t>
            </a:r>
            <a:r>
              <a:rPr kumimoji="0" sz="3450" b="1" i="0" u="none" strike="noStrike" kern="0" cap="none" spc="4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БІР</a:t>
            </a:r>
            <a:r>
              <a:rPr kumimoji="0" sz="3450" b="1" i="0" u="none" strike="noStrike" kern="0" cap="none" spc="4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1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АСПЕКТІСІН</a:t>
            </a:r>
            <a:r>
              <a:rPr kumimoji="0" sz="3450" b="1" i="0" u="none" strike="noStrike" kern="0" cap="none" spc="4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20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ЗЕРТТЕУДЕ 	</a:t>
            </a:r>
            <a:r>
              <a:rPr kumimoji="0" sz="3450" b="1" i="0" u="none" strike="noStrike" kern="0" cap="none" spc="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ҚОЛДАНЫЛАТЫН</a:t>
            </a:r>
            <a:r>
              <a:rPr kumimoji="0" sz="3450" b="1" i="0" u="none" strike="noStrike" kern="0" cap="none" spc="5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sz="3450" b="1" i="0" u="none" strike="noStrike" kern="0" cap="none" spc="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cs typeface="Tahoma"/>
              </a:rPr>
              <a:t>ӘДІС</a:t>
            </a:r>
            <a:endParaRPr kumimoji="0" sz="3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07835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643120" cy="4643120"/>
            <a:chOff x="0" y="0"/>
            <a:chExt cx="4643120" cy="46431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643120" cy="4643120"/>
            </a:xfrm>
            <a:custGeom>
              <a:avLst/>
              <a:gdLst/>
              <a:ahLst/>
              <a:cxnLst/>
              <a:rect l="l" t="t" r="r" b="b"/>
              <a:pathLst>
                <a:path w="4643120" h="4643120">
                  <a:moveTo>
                    <a:pt x="4642895" y="0"/>
                  </a:moveTo>
                  <a:lnTo>
                    <a:pt x="17" y="4642878"/>
                  </a:lnTo>
                  <a:lnTo>
                    <a:pt x="0" y="0"/>
                  </a:lnTo>
                  <a:lnTo>
                    <a:pt x="4642895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4138929" cy="4138929"/>
            </a:xfrm>
            <a:custGeom>
              <a:avLst/>
              <a:gdLst/>
              <a:ahLst/>
              <a:cxnLst/>
              <a:rect l="l" t="t" r="r" b="b"/>
              <a:pathLst>
                <a:path w="4138929" h="4138929">
                  <a:moveTo>
                    <a:pt x="0" y="3874984"/>
                  </a:moveTo>
                  <a:lnTo>
                    <a:pt x="3874952" y="0"/>
                  </a:lnTo>
                  <a:lnTo>
                    <a:pt x="4138564" y="0"/>
                  </a:lnTo>
                  <a:lnTo>
                    <a:pt x="263607" y="3874984"/>
                  </a:lnTo>
                  <a:lnTo>
                    <a:pt x="0" y="3874984"/>
                  </a:lnTo>
                  <a:close/>
                </a:path>
                <a:path w="4138929" h="4138929">
                  <a:moveTo>
                    <a:pt x="0" y="4138592"/>
                  </a:moveTo>
                  <a:lnTo>
                    <a:pt x="0" y="3874984"/>
                  </a:lnTo>
                  <a:lnTo>
                    <a:pt x="263607" y="3874984"/>
                  </a:lnTo>
                  <a:lnTo>
                    <a:pt x="0" y="41385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5644037"/>
            <a:ext cx="4643120" cy="4643120"/>
            <a:chOff x="0" y="5644037"/>
            <a:chExt cx="4643120" cy="4643120"/>
          </a:xfrm>
        </p:grpSpPr>
        <p:sp>
          <p:nvSpPr>
            <p:cNvPr id="6" name="object 6"/>
            <p:cNvSpPr/>
            <p:nvPr/>
          </p:nvSpPr>
          <p:spPr>
            <a:xfrm>
              <a:off x="0" y="5644037"/>
              <a:ext cx="4643120" cy="4643120"/>
            </a:xfrm>
            <a:custGeom>
              <a:avLst/>
              <a:gdLst/>
              <a:ahLst/>
              <a:cxnLst/>
              <a:rect l="l" t="t" r="r" b="b"/>
              <a:pathLst>
                <a:path w="4643120" h="4643120">
                  <a:moveTo>
                    <a:pt x="4642937" y="4642920"/>
                  </a:moveTo>
                  <a:lnTo>
                    <a:pt x="0" y="4642962"/>
                  </a:lnTo>
                  <a:lnTo>
                    <a:pt x="0" y="17"/>
                  </a:lnTo>
                  <a:lnTo>
                    <a:pt x="4642937" y="464292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148435"/>
              <a:ext cx="4138929" cy="4138929"/>
            </a:xfrm>
            <a:custGeom>
              <a:avLst/>
              <a:gdLst/>
              <a:ahLst/>
              <a:cxnLst/>
              <a:rect l="l" t="t" r="r" b="b"/>
              <a:pathLst>
                <a:path w="4138929" h="4138929">
                  <a:moveTo>
                    <a:pt x="0" y="258148"/>
                  </a:moveTo>
                  <a:lnTo>
                    <a:pt x="258115" y="258115"/>
                  </a:lnTo>
                  <a:lnTo>
                    <a:pt x="1863692" y="1863692"/>
                  </a:lnTo>
                  <a:lnTo>
                    <a:pt x="4138564" y="4138564"/>
                  </a:lnTo>
                  <a:lnTo>
                    <a:pt x="3880416" y="4138564"/>
                  </a:lnTo>
                  <a:lnTo>
                    <a:pt x="0" y="258148"/>
                  </a:lnTo>
                  <a:close/>
                </a:path>
                <a:path w="4138929" h="4138929">
                  <a:moveTo>
                    <a:pt x="0" y="258115"/>
                  </a:moveTo>
                  <a:lnTo>
                    <a:pt x="0" y="0"/>
                  </a:lnTo>
                  <a:lnTo>
                    <a:pt x="258115" y="258115"/>
                  </a:lnTo>
                  <a:lnTo>
                    <a:pt x="0" y="258115"/>
                  </a:lnTo>
                  <a:close/>
                </a:path>
                <a:path w="4138929" h="4138929">
                  <a:moveTo>
                    <a:pt x="3874951" y="4138564"/>
                  </a:moveTo>
                  <a:lnTo>
                    <a:pt x="3877684" y="4135832"/>
                  </a:lnTo>
                  <a:lnTo>
                    <a:pt x="3880416" y="4138564"/>
                  </a:lnTo>
                  <a:lnTo>
                    <a:pt x="3874951" y="41385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757402"/>
              <a:ext cx="3529965" cy="3529965"/>
            </a:xfrm>
            <a:custGeom>
              <a:avLst/>
              <a:gdLst/>
              <a:ahLst/>
              <a:cxnLst/>
              <a:rect l="l" t="t" r="r" b="b"/>
              <a:pathLst>
                <a:path w="3529965" h="3529965">
                  <a:moveTo>
                    <a:pt x="3529613" y="3529596"/>
                  </a:moveTo>
                  <a:lnTo>
                    <a:pt x="0" y="3529596"/>
                  </a:lnTo>
                  <a:lnTo>
                    <a:pt x="0" y="17"/>
                  </a:lnTo>
                  <a:lnTo>
                    <a:pt x="3529613" y="3529596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7261800"/>
              <a:ext cx="3025775" cy="3025775"/>
            </a:xfrm>
            <a:custGeom>
              <a:avLst/>
              <a:gdLst/>
              <a:ahLst/>
              <a:cxnLst/>
              <a:rect l="l" t="t" r="r" b="b"/>
              <a:pathLst>
                <a:path w="3025775" h="3025775">
                  <a:moveTo>
                    <a:pt x="0" y="258115"/>
                  </a:moveTo>
                  <a:lnTo>
                    <a:pt x="0" y="0"/>
                  </a:lnTo>
                  <a:lnTo>
                    <a:pt x="258115" y="258115"/>
                  </a:lnTo>
                  <a:lnTo>
                    <a:pt x="0" y="258115"/>
                  </a:lnTo>
                  <a:close/>
                </a:path>
                <a:path w="3025775" h="3025775">
                  <a:moveTo>
                    <a:pt x="0" y="258148"/>
                  </a:moveTo>
                  <a:lnTo>
                    <a:pt x="258115" y="258115"/>
                  </a:lnTo>
                  <a:lnTo>
                    <a:pt x="0" y="0"/>
                  </a:lnTo>
                  <a:lnTo>
                    <a:pt x="3025199" y="3025199"/>
                  </a:lnTo>
                  <a:lnTo>
                    <a:pt x="2767051" y="3025199"/>
                  </a:lnTo>
                  <a:lnTo>
                    <a:pt x="0" y="2581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402522" y="1583253"/>
            <a:ext cx="9168765" cy="74930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237230">
              <a:lnSpc>
                <a:spcPct val="100000"/>
              </a:lnSpc>
              <a:spcBef>
                <a:spcPts val="700"/>
              </a:spcBef>
            </a:pPr>
            <a:r>
              <a:rPr sz="30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ӘДЕБИЕТТЕР: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873760">
              <a:lnSpc>
                <a:spcPts val="4200"/>
              </a:lnSpc>
              <a:spcBef>
                <a:spcPts val="240"/>
              </a:spcBef>
              <a:buAutoNum type="arabicPeriod"/>
              <a:tabLst>
                <a:tab pos="886460" algn="l"/>
                <a:tab pos="2957195" algn="l"/>
                <a:tab pos="3794760" algn="l"/>
                <a:tab pos="6749415" algn="l"/>
                <a:tab pos="7406005" algn="l"/>
                <a:tab pos="7730490" algn="l"/>
                <a:tab pos="8029575" algn="l"/>
                <a:tab pos="8688705" algn="l"/>
              </a:tabLst>
            </a:pPr>
            <a:r>
              <a:rPr sz="3000" i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ПСИХОЛОГИЯСЫ: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sz="3000" i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ДҮЙСЕНОВА,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НЫҒМЕТОВА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</a:t>
            </a:r>
            <a:r>
              <a:rPr sz="3000" i="1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6905" marR="576580" indent="692150">
              <a:lnSpc>
                <a:spcPts val="4200"/>
              </a:lnSpc>
              <a:buAutoNum type="arabicPeriod"/>
              <a:tabLst>
                <a:tab pos="1329055" algn="l"/>
                <a:tab pos="2794000" algn="l"/>
                <a:tab pos="3367404" algn="l"/>
                <a:tab pos="6436360" algn="l"/>
                <a:tab pos="6532880" algn="l"/>
              </a:tabLst>
            </a:pPr>
            <a:r>
              <a:rPr sz="3000" i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ПСИХОЛОГИЯ: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0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</a:t>
            </a:r>
            <a:r>
              <a:rPr sz="3000" i="1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ЭЛЬКОНИН;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РЕД.</a:t>
            </a:r>
            <a:r>
              <a:rPr sz="3000" i="1" spc="-4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6215">
              <a:lnSpc>
                <a:spcPct val="100000"/>
              </a:lnSpc>
              <a:spcBef>
                <a:spcPts val="360"/>
              </a:spcBef>
              <a:tabLst>
                <a:tab pos="3503929" algn="l"/>
                <a:tab pos="4586605" algn="l"/>
                <a:tab pos="5831205" algn="l"/>
                <a:tab pos="7402195" algn="l"/>
                <a:tab pos="7726680" algn="l"/>
                <a:tab pos="8025765" algn="l"/>
              </a:tabLst>
            </a:pPr>
            <a:r>
              <a:rPr sz="3000" i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3000" i="1" spc="-5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4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ИЗД.,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СТЕР..-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</a:t>
            </a:r>
            <a:r>
              <a:rPr sz="30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4460" marR="64135" indent="775335">
              <a:lnSpc>
                <a:spcPts val="4200"/>
              </a:lnSpc>
              <a:spcBef>
                <a:spcPts val="240"/>
              </a:spcBef>
              <a:buAutoNum type="arabicPeriod" startAt="3"/>
              <a:tabLst>
                <a:tab pos="899794" algn="l"/>
                <a:tab pos="1137285" algn="l"/>
                <a:tab pos="3776345" algn="l"/>
                <a:tab pos="4045585" algn="l"/>
                <a:tab pos="4370070" algn="l"/>
                <a:tab pos="5363845" algn="l"/>
                <a:tab pos="6942455" algn="l"/>
                <a:tab pos="7473315" algn="l"/>
                <a:tab pos="7798434" algn="l"/>
                <a:tab pos="8097520" algn="l"/>
              </a:tabLst>
            </a:pPr>
            <a:r>
              <a:rPr sz="3000" i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ПСИХОЛОГИЯ: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 ДЛЯ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БАКАЛАВРОВ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ОБУХОВА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</a:t>
            </a:r>
            <a:r>
              <a:rPr sz="30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4385" marR="734060" indent="597535">
              <a:lnSpc>
                <a:spcPts val="4200"/>
              </a:lnSpc>
              <a:buAutoNum type="arabicPeriod" startAt="3"/>
              <a:tabLst>
                <a:tab pos="1391920" algn="l"/>
                <a:tab pos="3671570" algn="l"/>
                <a:tab pos="4425315" algn="l"/>
                <a:tab pos="5908675" algn="l"/>
                <a:tab pos="6098540" algn="l"/>
                <a:tab pos="8155305" algn="l"/>
              </a:tabLst>
            </a:pPr>
            <a:r>
              <a:rPr sz="3000" i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МЛАДШЕГО </a:t>
            </a:r>
            <a:r>
              <a:rPr sz="3000" i="1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ВОЗРАСТА: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069" algn="ctr">
              <a:lnSpc>
                <a:spcPct val="100000"/>
              </a:lnSpc>
              <a:spcBef>
                <a:spcPts val="360"/>
              </a:spcBef>
              <a:tabLst>
                <a:tab pos="2745740" algn="l"/>
                <a:tab pos="3758565" algn="l"/>
                <a:tab pos="6666865" algn="l"/>
              </a:tabLst>
            </a:pPr>
            <a:r>
              <a:rPr sz="3000" i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БАКАЛАВРОВ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330" marR="40005" algn="ctr">
              <a:lnSpc>
                <a:spcPts val="4200"/>
              </a:lnSpc>
              <a:spcBef>
                <a:spcPts val="240"/>
              </a:spcBef>
              <a:tabLst>
                <a:tab pos="1057910" algn="l"/>
                <a:tab pos="1493520" algn="l"/>
                <a:tab pos="2601595" algn="l"/>
                <a:tab pos="2692400" algn="l"/>
                <a:tab pos="3665220" algn="l"/>
                <a:tab pos="3749040" algn="l"/>
                <a:tab pos="4933950" algn="l"/>
                <a:tab pos="5998845" algn="l"/>
                <a:tab pos="6349365" algn="l"/>
                <a:tab pos="7472045" algn="l"/>
                <a:tab pos="8919845" algn="l"/>
              </a:tabLst>
            </a:pP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sz="3000" i="1" spc="-5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АЙГУМОВА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000" i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З.</a:t>
            </a:r>
            <a:r>
              <a:rPr sz="3000" i="1" spc="-5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И.,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000" i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ВАСИЛЬЕВА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</a:t>
            </a:r>
            <a:r>
              <a:rPr sz="3000" i="1" spc="-5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Н.,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ВАЧКОВ </a:t>
            </a:r>
            <a:r>
              <a:rPr sz="3000" i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</a:t>
            </a:r>
            <a:r>
              <a:rPr sz="3000" i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ДР.];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ОБЩ.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РЕД.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А.</a:t>
            </a:r>
            <a:r>
              <a:rPr sz="3000" i="1" spc="-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r>
              <a:rPr sz="3000" i="1" spc="-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i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ОБУХОВА</a:t>
            </a: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i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705" algn="ctr">
              <a:lnSpc>
                <a:spcPct val="100000"/>
              </a:lnSpc>
              <a:spcBef>
                <a:spcPts val="359"/>
              </a:spcBef>
              <a:tabLst>
                <a:tab pos="351155" algn="l"/>
              </a:tabLst>
            </a:pPr>
            <a:r>
              <a:rPr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sz="3000" i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069483" y="0"/>
            <a:ext cx="6218555" cy="10287000"/>
            <a:chOff x="12069483" y="0"/>
            <a:chExt cx="6218555" cy="10287000"/>
          </a:xfrm>
        </p:grpSpPr>
        <p:sp>
          <p:nvSpPr>
            <p:cNvPr id="12" name="object 12"/>
            <p:cNvSpPr/>
            <p:nvPr/>
          </p:nvSpPr>
          <p:spPr>
            <a:xfrm>
              <a:off x="12069483" y="0"/>
              <a:ext cx="6218555" cy="10287000"/>
            </a:xfrm>
            <a:custGeom>
              <a:avLst/>
              <a:gdLst/>
              <a:ahLst/>
              <a:cxnLst/>
              <a:rect l="l" t="t" r="r" b="b"/>
              <a:pathLst>
                <a:path w="6218555" h="10287000">
                  <a:moveTo>
                    <a:pt x="6218515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6218515" y="0"/>
                  </a:lnTo>
                  <a:lnTo>
                    <a:pt x="6218515" y="10286999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240054" y="2544597"/>
              <a:ext cx="5876924" cy="520064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3000" y="0"/>
            <a:ext cx="4575175" cy="4641850"/>
          </a:xfrm>
          <a:custGeom>
            <a:avLst/>
            <a:gdLst/>
            <a:ahLst/>
            <a:cxnLst/>
            <a:rect l="l" t="t" r="r" b="b"/>
            <a:pathLst>
              <a:path w="4575175" h="4641850">
                <a:moveTo>
                  <a:pt x="3540166" y="4578347"/>
                </a:moveTo>
                <a:lnTo>
                  <a:pt x="2230000" y="4578347"/>
                </a:lnTo>
                <a:lnTo>
                  <a:pt x="1921282" y="4489447"/>
                </a:lnTo>
                <a:lnTo>
                  <a:pt x="1878384" y="4464047"/>
                </a:lnTo>
                <a:lnTo>
                  <a:pt x="1793551" y="4438647"/>
                </a:lnTo>
                <a:lnTo>
                  <a:pt x="1751629" y="4413247"/>
                </a:lnTo>
                <a:lnTo>
                  <a:pt x="1710045" y="4400547"/>
                </a:lnTo>
                <a:lnTo>
                  <a:pt x="1668804" y="4375147"/>
                </a:lnTo>
                <a:lnTo>
                  <a:pt x="1627914" y="4362447"/>
                </a:lnTo>
                <a:lnTo>
                  <a:pt x="1587380" y="4337047"/>
                </a:lnTo>
                <a:lnTo>
                  <a:pt x="1547208" y="4324347"/>
                </a:lnTo>
                <a:lnTo>
                  <a:pt x="1428926" y="4248147"/>
                </a:lnTo>
                <a:lnTo>
                  <a:pt x="1390264" y="4235447"/>
                </a:lnTo>
                <a:lnTo>
                  <a:pt x="1314125" y="4184647"/>
                </a:lnTo>
                <a:lnTo>
                  <a:pt x="1239606" y="4133847"/>
                </a:lnTo>
                <a:lnTo>
                  <a:pt x="1166756" y="4083047"/>
                </a:lnTo>
                <a:lnTo>
                  <a:pt x="1095625" y="4032247"/>
                </a:lnTo>
                <a:lnTo>
                  <a:pt x="1060718" y="3994147"/>
                </a:lnTo>
                <a:lnTo>
                  <a:pt x="992256" y="3943347"/>
                </a:lnTo>
                <a:lnTo>
                  <a:pt x="958712" y="3905247"/>
                </a:lnTo>
                <a:lnTo>
                  <a:pt x="925635" y="3879847"/>
                </a:lnTo>
                <a:lnTo>
                  <a:pt x="893029" y="3854447"/>
                </a:lnTo>
                <a:lnTo>
                  <a:pt x="860903" y="3816348"/>
                </a:lnTo>
                <a:lnTo>
                  <a:pt x="829261" y="3790948"/>
                </a:lnTo>
                <a:lnTo>
                  <a:pt x="798110" y="3752848"/>
                </a:lnTo>
                <a:lnTo>
                  <a:pt x="767455" y="3727448"/>
                </a:lnTo>
                <a:lnTo>
                  <a:pt x="737304" y="3689348"/>
                </a:lnTo>
                <a:lnTo>
                  <a:pt x="707662" y="3651248"/>
                </a:lnTo>
                <a:lnTo>
                  <a:pt x="678535" y="3625848"/>
                </a:lnTo>
                <a:lnTo>
                  <a:pt x="649929" y="3587748"/>
                </a:lnTo>
                <a:lnTo>
                  <a:pt x="621851" y="3549648"/>
                </a:lnTo>
                <a:lnTo>
                  <a:pt x="594307" y="3511548"/>
                </a:lnTo>
                <a:lnTo>
                  <a:pt x="567303" y="3486148"/>
                </a:lnTo>
                <a:lnTo>
                  <a:pt x="540844" y="3448048"/>
                </a:lnTo>
                <a:lnTo>
                  <a:pt x="514937" y="3409948"/>
                </a:lnTo>
                <a:lnTo>
                  <a:pt x="489589" y="3371848"/>
                </a:lnTo>
                <a:lnTo>
                  <a:pt x="464804" y="3333748"/>
                </a:lnTo>
                <a:lnTo>
                  <a:pt x="440590" y="3295648"/>
                </a:lnTo>
                <a:lnTo>
                  <a:pt x="416953" y="3257548"/>
                </a:lnTo>
                <a:lnTo>
                  <a:pt x="393898" y="3219448"/>
                </a:lnTo>
                <a:lnTo>
                  <a:pt x="371432" y="3181348"/>
                </a:lnTo>
                <a:lnTo>
                  <a:pt x="349561" y="3143248"/>
                </a:lnTo>
                <a:lnTo>
                  <a:pt x="328290" y="3105148"/>
                </a:lnTo>
                <a:lnTo>
                  <a:pt x="307627" y="3067048"/>
                </a:lnTo>
                <a:lnTo>
                  <a:pt x="287577" y="3016248"/>
                </a:lnTo>
                <a:lnTo>
                  <a:pt x="268146" y="2978148"/>
                </a:lnTo>
                <a:lnTo>
                  <a:pt x="249341" y="2940048"/>
                </a:lnTo>
                <a:lnTo>
                  <a:pt x="231168" y="2901948"/>
                </a:lnTo>
                <a:lnTo>
                  <a:pt x="213632" y="2851148"/>
                </a:lnTo>
                <a:lnTo>
                  <a:pt x="196740" y="2813048"/>
                </a:lnTo>
                <a:lnTo>
                  <a:pt x="180498" y="2774948"/>
                </a:lnTo>
                <a:lnTo>
                  <a:pt x="164912" y="2724148"/>
                </a:lnTo>
                <a:lnTo>
                  <a:pt x="149988" y="2686048"/>
                </a:lnTo>
                <a:lnTo>
                  <a:pt x="135732" y="2635248"/>
                </a:lnTo>
                <a:lnTo>
                  <a:pt x="122151" y="2597148"/>
                </a:lnTo>
                <a:lnTo>
                  <a:pt x="109251" y="2546348"/>
                </a:lnTo>
                <a:lnTo>
                  <a:pt x="97037" y="2508248"/>
                </a:lnTo>
                <a:lnTo>
                  <a:pt x="85516" y="2457448"/>
                </a:lnTo>
                <a:lnTo>
                  <a:pt x="74694" y="2419348"/>
                </a:lnTo>
                <a:lnTo>
                  <a:pt x="64577" y="2368548"/>
                </a:lnTo>
                <a:lnTo>
                  <a:pt x="55171" y="2330448"/>
                </a:lnTo>
                <a:lnTo>
                  <a:pt x="46482" y="2279648"/>
                </a:lnTo>
                <a:lnTo>
                  <a:pt x="38517" y="2241548"/>
                </a:lnTo>
                <a:lnTo>
                  <a:pt x="31281" y="2190748"/>
                </a:lnTo>
                <a:lnTo>
                  <a:pt x="24781" y="2139948"/>
                </a:lnTo>
                <a:lnTo>
                  <a:pt x="19023" y="2101848"/>
                </a:lnTo>
                <a:lnTo>
                  <a:pt x="14013" y="2051048"/>
                </a:lnTo>
                <a:lnTo>
                  <a:pt x="9756" y="2000248"/>
                </a:lnTo>
                <a:lnTo>
                  <a:pt x="6260" y="1949448"/>
                </a:lnTo>
                <a:lnTo>
                  <a:pt x="3530" y="1911348"/>
                </a:lnTo>
                <a:lnTo>
                  <a:pt x="1573" y="1860548"/>
                </a:lnTo>
                <a:lnTo>
                  <a:pt x="394" y="1809748"/>
                </a:lnTo>
                <a:lnTo>
                  <a:pt x="0" y="1758948"/>
                </a:lnTo>
                <a:lnTo>
                  <a:pt x="394" y="1720848"/>
                </a:lnTo>
                <a:lnTo>
                  <a:pt x="1573" y="1670048"/>
                </a:lnTo>
                <a:lnTo>
                  <a:pt x="3530" y="1619248"/>
                </a:lnTo>
                <a:lnTo>
                  <a:pt x="6260" y="1568448"/>
                </a:lnTo>
                <a:lnTo>
                  <a:pt x="9756" y="1530348"/>
                </a:lnTo>
                <a:lnTo>
                  <a:pt x="14013" y="1479548"/>
                </a:lnTo>
                <a:lnTo>
                  <a:pt x="19023" y="1428748"/>
                </a:lnTo>
                <a:lnTo>
                  <a:pt x="24781" y="1377948"/>
                </a:lnTo>
                <a:lnTo>
                  <a:pt x="31281" y="1339848"/>
                </a:lnTo>
                <a:lnTo>
                  <a:pt x="38517" y="1289048"/>
                </a:lnTo>
                <a:lnTo>
                  <a:pt x="46482" y="1238248"/>
                </a:lnTo>
                <a:lnTo>
                  <a:pt x="55171" y="1200148"/>
                </a:lnTo>
                <a:lnTo>
                  <a:pt x="64577" y="1149348"/>
                </a:lnTo>
                <a:lnTo>
                  <a:pt x="74694" y="1111248"/>
                </a:lnTo>
                <a:lnTo>
                  <a:pt x="85516" y="1060448"/>
                </a:lnTo>
                <a:lnTo>
                  <a:pt x="97037" y="1022348"/>
                </a:lnTo>
                <a:lnTo>
                  <a:pt x="109251" y="971548"/>
                </a:lnTo>
                <a:lnTo>
                  <a:pt x="122151" y="933448"/>
                </a:lnTo>
                <a:lnTo>
                  <a:pt x="135732" y="882648"/>
                </a:lnTo>
                <a:lnTo>
                  <a:pt x="149988" y="844548"/>
                </a:lnTo>
                <a:lnTo>
                  <a:pt x="164912" y="793748"/>
                </a:lnTo>
                <a:lnTo>
                  <a:pt x="180498" y="755648"/>
                </a:lnTo>
                <a:lnTo>
                  <a:pt x="196740" y="717548"/>
                </a:lnTo>
                <a:lnTo>
                  <a:pt x="213632" y="666748"/>
                </a:lnTo>
                <a:lnTo>
                  <a:pt x="231168" y="628648"/>
                </a:lnTo>
                <a:lnTo>
                  <a:pt x="249341" y="590548"/>
                </a:lnTo>
                <a:lnTo>
                  <a:pt x="268146" y="552448"/>
                </a:lnTo>
                <a:lnTo>
                  <a:pt x="287577" y="501648"/>
                </a:lnTo>
                <a:lnTo>
                  <a:pt x="307627" y="463548"/>
                </a:lnTo>
                <a:lnTo>
                  <a:pt x="328290" y="425448"/>
                </a:lnTo>
                <a:lnTo>
                  <a:pt x="349561" y="387348"/>
                </a:lnTo>
                <a:lnTo>
                  <a:pt x="371432" y="349248"/>
                </a:lnTo>
                <a:lnTo>
                  <a:pt x="393898" y="311148"/>
                </a:lnTo>
                <a:lnTo>
                  <a:pt x="416953" y="273048"/>
                </a:lnTo>
                <a:lnTo>
                  <a:pt x="440590" y="234948"/>
                </a:lnTo>
                <a:lnTo>
                  <a:pt x="464804" y="196848"/>
                </a:lnTo>
                <a:lnTo>
                  <a:pt x="489589" y="158748"/>
                </a:lnTo>
                <a:lnTo>
                  <a:pt x="514937" y="120648"/>
                </a:lnTo>
                <a:lnTo>
                  <a:pt x="540844" y="82548"/>
                </a:lnTo>
                <a:lnTo>
                  <a:pt x="567303" y="44448"/>
                </a:lnTo>
                <a:lnTo>
                  <a:pt x="594307" y="6348"/>
                </a:lnTo>
                <a:lnTo>
                  <a:pt x="598897" y="0"/>
                </a:lnTo>
                <a:lnTo>
                  <a:pt x="4574998" y="0"/>
                </a:lnTo>
                <a:lnTo>
                  <a:pt x="4574998" y="4102860"/>
                </a:lnTo>
                <a:lnTo>
                  <a:pt x="4530560" y="4133847"/>
                </a:lnTo>
                <a:lnTo>
                  <a:pt x="4456041" y="4184647"/>
                </a:lnTo>
                <a:lnTo>
                  <a:pt x="4379902" y="4235447"/>
                </a:lnTo>
                <a:lnTo>
                  <a:pt x="4341240" y="4248147"/>
                </a:lnTo>
                <a:lnTo>
                  <a:pt x="4222958" y="4324347"/>
                </a:lnTo>
                <a:lnTo>
                  <a:pt x="4182786" y="4337047"/>
                </a:lnTo>
                <a:lnTo>
                  <a:pt x="4142252" y="4362447"/>
                </a:lnTo>
                <a:lnTo>
                  <a:pt x="4101362" y="4375147"/>
                </a:lnTo>
                <a:lnTo>
                  <a:pt x="4060121" y="4400547"/>
                </a:lnTo>
                <a:lnTo>
                  <a:pt x="4018537" y="4413247"/>
                </a:lnTo>
                <a:lnTo>
                  <a:pt x="3976615" y="4438647"/>
                </a:lnTo>
                <a:lnTo>
                  <a:pt x="3891782" y="4464047"/>
                </a:lnTo>
                <a:lnTo>
                  <a:pt x="3848884" y="4489447"/>
                </a:lnTo>
                <a:lnTo>
                  <a:pt x="3540166" y="4578347"/>
                </a:lnTo>
                <a:close/>
              </a:path>
              <a:path w="4575175" h="4641850">
                <a:moveTo>
                  <a:pt x="3403681" y="4603747"/>
                </a:moveTo>
                <a:lnTo>
                  <a:pt x="2366486" y="4603747"/>
                </a:lnTo>
                <a:lnTo>
                  <a:pt x="2275233" y="4578347"/>
                </a:lnTo>
                <a:lnTo>
                  <a:pt x="3494933" y="4578347"/>
                </a:lnTo>
                <a:lnTo>
                  <a:pt x="3403681" y="4603747"/>
                </a:lnTo>
                <a:close/>
              </a:path>
              <a:path w="4575175" h="4641850">
                <a:moveTo>
                  <a:pt x="3264926" y="4629147"/>
                </a:moveTo>
                <a:lnTo>
                  <a:pt x="2505240" y="4629147"/>
                </a:lnTo>
                <a:lnTo>
                  <a:pt x="2412493" y="4603747"/>
                </a:lnTo>
                <a:lnTo>
                  <a:pt x="3357673" y="4603747"/>
                </a:lnTo>
                <a:lnTo>
                  <a:pt x="3264926" y="4629147"/>
                </a:lnTo>
                <a:close/>
              </a:path>
              <a:path w="4575175" h="4641850">
                <a:moveTo>
                  <a:pt x="3124070" y="4641847"/>
                </a:moveTo>
                <a:lnTo>
                  <a:pt x="2646096" y="4641847"/>
                </a:lnTo>
                <a:lnTo>
                  <a:pt x="2598921" y="4629147"/>
                </a:lnTo>
                <a:lnTo>
                  <a:pt x="3171245" y="4629147"/>
                </a:lnTo>
                <a:lnTo>
                  <a:pt x="3124070" y="4641847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9536" y="8172754"/>
            <a:ext cx="1636395" cy="1633855"/>
          </a:xfrm>
          <a:custGeom>
            <a:avLst/>
            <a:gdLst/>
            <a:ahLst/>
            <a:cxnLst/>
            <a:rect l="l" t="t" r="r" b="b"/>
            <a:pathLst>
              <a:path w="1636395" h="1633854">
                <a:moveTo>
                  <a:pt x="1635963" y="1633346"/>
                </a:moveTo>
                <a:lnTo>
                  <a:pt x="0" y="1633346"/>
                </a:lnTo>
                <a:lnTo>
                  <a:pt x="0" y="0"/>
                </a:lnTo>
                <a:lnTo>
                  <a:pt x="1635963" y="1633346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9460" y="564810"/>
            <a:ext cx="1633855" cy="1636395"/>
          </a:xfrm>
          <a:custGeom>
            <a:avLst/>
            <a:gdLst/>
            <a:ahLst/>
            <a:cxnLst/>
            <a:rect l="l" t="t" r="r" b="b"/>
            <a:pathLst>
              <a:path w="1633855" h="1636395">
                <a:moveTo>
                  <a:pt x="0" y="0"/>
                </a:moveTo>
                <a:lnTo>
                  <a:pt x="1633346" y="0"/>
                </a:lnTo>
                <a:lnTo>
                  <a:pt x="0" y="1635963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8200" y="983053"/>
            <a:ext cx="14173200" cy="85061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302635" algn="l">
              <a:lnSpc>
                <a:spcPts val="4390"/>
              </a:lnSpc>
              <a:spcBef>
                <a:spcPts val="130"/>
              </a:spcBef>
              <a:tabLst>
                <a:tab pos="5288280" algn="l"/>
              </a:tabLst>
            </a:pPr>
            <a:r>
              <a:rPr sz="3900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ДƏРІС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ЖОСПАРЫ:</a:t>
            </a:r>
            <a:endParaRPr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88185" marR="1275715" indent="-705485" algn="l">
              <a:lnSpc>
                <a:spcPts val="4100"/>
              </a:lnSpc>
              <a:spcBef>
                <a:spcPts val="330"/>
              </a:spcBef>
              <a:buAutoNum type="arabicPeriod"/>
              <a:tabLst>
                <a:tab pos="3052445" algn="l"/>
                <a:tab pos="3698875" algn="l"/>
                <a:tab pos="5853430" algn="l"/>
                <a:tab pos="7946390" algn="l"/>
              </a:tabLst>
            </a:pPr>
            <a:r>
              <a:rPr sz="3900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ПСИХИКАСЫН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	</a:t>
            </a:r>
            <a:r>
              <a:rPr sz="39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ƏДІСІНІҢ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ЖІКТЕЛУІ</a:t>
            </a:r>
            <a:endParaRPr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72260" indent="-705485" algn="l">
              <a:lnSpc>
                <a:spcPts val="3760"/>
              </a:lnSpc>
              <a:buAutoNum type="arabicPeriod"/>
              <a:tabLst>
                <a:tab pos="1572260" algn="l"/>
                <a:tab pos="3282950" algn="l"/>
                <a:tab pos="8433435" algn="l"/>
              </a:tabLst>
            </a:pPr>
            <a:r>
              <a:rPr sz="3900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ПСИХИКАСЫНЫҢ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</a:t>
            </a:r>
            <a:endParaRPr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4545" marR="375920" indent="-4231005" algn="l">
              <a:lnSpc>
                <a:spcPts val="4100"/>
              </a:lnSpc>
              <a:spcBef>
                <a:spcPts val="330"/>
              </a:spcBef>
              <a:tabLst>
                <a:tab pos="2736215" algn="l"/>
                <a:tab pos="4656455" algn="l"/>
                <a:tab pos="7628890" algn="l"/>
              </a:tabLst>
            </a:pPr>
            <a:r>
              <a:rPr sz="39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900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ҚОСАЛҚЫ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ƏДІСТЕРМЕН ЗЕРТТЕУ</a:t>
            </a:r>
            <a:endParaRPr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47725" indent="-705485" algn="l">
              <a:lnSpc>
                <a:spcPts val="3760"/>
              </a:lnSpc>
              <a:buAutoNum type="arabicPeriod" startAt="3"/>
              <a:tabLst>
                <a:tab pos="847725" algn="l"/>
                <a:tab pos="3758565" algn="l"/>
                <a:tab pos="5678170" algn="l"/>
                <a:tab pos="8942070" algn="l"/>
              </a:tabLst>
            </a:pPr>
            <a:r>
              <a:rPr sz="3900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САРАПТАУ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ƏДІСТЕРІ</a:t>
            </a:r>
            <a:endParaRPr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4095"/>
              </a:lnSpc>
              <a:tabLst>
                <a:tab pos="1919605" algn="l"/>
                <a:tab pos="3449320" algn="l"/>
                <a:tab pos="6940550" algn="l"/>
              </a:tabLst>
            </a:pPr>
            <a:r>
              <a:rPr sz="39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ІС-</a:t>
            </a:r>
            <a:r>
              <a:rPr lang="kk-K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900" spc="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ТƏЖІРИБЕМІЗДЕ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endParaRPr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0" marR="906144" indent="-705485" algn="l">
              <a:lnSpc>
                <a:spcPts val="4100"/>
              </a:lnSpc>
              <a:spcBef>
                <a:spcPts val="325"/>
              </a:spcBef>
              <a:buAutoNum type="arabicPeriod" startAt="4"/>
              <a:tabLst>
                <a:tab pos="1720850" algn="l"/>
                <a:tab pos="4869815" algn="l"/>
                <a:tab pos="7347584" algn="l"/>
                <a:tab pos="8116570" algn="l"/>
              </a:tabLst>
            </a:pPr>
            <a:r>
              <a:rPr sz="3900" spc="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kk-KZ" sz="3900" spc="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ЖАСЫНА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 	</a:t>
            </a:r>
            <a:r>
              <a:rPr sz="39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ОҚЫТЫП-</a:t>
            </a:r>
            <a:r>
              <a:rPr sz="3900" spc="-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900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ТƏРБИЕЛЕУ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ІСІНДЕ</a:t>
            </a:r>
            <a:r>
              <a:rPr lang="kk-K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9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ƏҢГІМЕЛЕСУ,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НƏТИЖЕСІН</a:t>
            </a:r>
            <a:r>
              <a:rPr lang="kk-K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900" spc="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ЗЕРТТЕУ,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ӨМІРБАЯНЫН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900" spc="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ЗЕРТТЕУ,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ТЕСТ- </a:t>
            </a:r>
            <a:r>
              <a:rPr sz="39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</a:t>
            </a:r>
            <a:r>
              <a:rPr lang="kk-KZ" sz="39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39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ЖҮРГІЗУ,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ƏЛЕУМЕТТІК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900" spc="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 </a:t>
            </a:r>
            <a:r>
              <a:rPr sz="3900" spc="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ƏДІСІН</a:t>
            </a:r>
            <a:r>
              <a:rPr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9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kk-K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900" spc="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АСЫРУ.</a:t>
            </a:r>
            <a:endParaRPr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3218" y="6822006"/>
            <a:ext cx="85725" cy="857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39118" y="6590232"/>
            <a:ext cx="3906520" cy="3269869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  <a:tabLst>
                <a:tab pos="749935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	КЕЛГЕН</a:t>
            </a:r>
          </a:p>
          <a:p>
            <a:pPr marL="12700" marR="466090">
              <a:lnSpc>
                <a:spcPct val="116700"/>
              </a:lnSpc>
              <a:tabLst>
                <a:tab pos="2201545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ҒЫЛЫМНЫҢ	НЕГІЗГІ ФАКТЫЛАРЫ</a:t>
            </a:r>
          </a:p>
          <a:p>
            <a:pPr marL="12700" marR="148590">
              <a:lnSpc>
                <a:spcPct val="116700"/>
              </a:lnSpc>
              <a:tabLst>
                <a:tab pos="2025650" algn="l"/>
                <a:tab pos="2284095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ЗЕРТТЕУДЕН	ТҰРАДЫ. ФАКТЫЛАР	ТАУЫП,</a:t>
            </a: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КӨМЕКТЕСЕТІН</a:t>
            </a:r>
          </a:p>
          <a:p>
            <a:pPr marL="12700" marR="5080">
              <a:lnSpc>
                <a:spcPct val="116700"/>
              </a:lnSpc>
              <a:tabLst>
                <a:tab pos="1572895" algn="l"/>
                <a:tab pos="2141855" algn="l"/>
                <a:tab pos="2366010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ТƏСІЛДЕРДІ	ҒЫЛЫМИ ƏДІСТЕР	ДЕП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АТАЙДЫ.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8288000" cy="6350635"/>
            <a:chOff x="0" y="0"/>
            <a:chExt cx="18288000" cy="6350635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8288000" cy="6350635"/>
            </a:xfrm>
            <a:custGeom>
              <a:avLst/>
              <a:gdLst/>
              <a:ahLst/>
              <a:cxnLst/>
              <a:rect l="l" t="t" r="r" b="b"/>
              <a:pathLst>
                <a:path w="18288000" h="6350635">
                  <a:moveTo>
                    <a:pt x="18287999" y="6350624"/>
                  </a:moveTo>
                  <a:lnTo>
                    <a:pt x="0" y="6350624"/>
                  </a:lnTo>
                  <a:lnTo>
                    <a:pt x="0" y="0"/>
                  </a:lnTo>
                  <a:lnTo>
                    <a:pt x="18287999" y="0"/>
                  </a:lnTo>
                  <a:lnTo>
                    <a:pt x="18287999" y="6350624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14065" y="611460"/>
              <a:ext cx="6743699" cy="5124449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5482140" y="7429082"/>
            <a:ext cx="28575" cy="2210435"/>
            <a:chOff x="5482140" y="7429082"/>
            <a:chExt cx="28575" cy="2210435"/>
          </a:xfrm>
        </p:grpSpPr>
        <p:sp>
          <p:nvSpPr>
            <p:cNvPr id="8" name="object 8"/>
            <p:cNvSpPr/>
            <p:nvPr/>
          </p:nvSpPr>
          <p:spPr>
            <a:xfrm>
              <a:off x="5496406" y="7429082"/>
              <a:ext cx="0" cy="2210435"/>
            </a:xfrm>
            <a:custGeom>
              <a:avLst/>
              <a:gdLst/>
              <a:ahLst/>
              <a:cxnLst/>
              <a:rect l="l" t="t" r="r" b="b"/>
              <a:pathLst>
                <a:path h="2210434">
                  <a:moveTo>
                    <a:pt x="0" y="2209919"/>
                  </a:moveTo>
                  <a:lnTo>
                    <a:pt x="0" y="0"/>
                  </a:lnTo>
                </a:path>
              </a:pathLst>
            </a:custGeom>
            <a:ln w="9528">
              <a:solidFill>
                <a:srgbClr val="2A4A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96427" y="8121919"/>
              <a:ext cx="0" cy="829310"/>
            </a:xfrm>
            <a:custGeom>
              <a:avLst/>
              <a:gdLst/>
              <a:ahLst/>
              <a:cxnLst/>
              <a:rect l="l" t="t" r="r" b="b"/>
              <a:pathLst>
                <a:path h="829309">
                  <a:moveTo>
                    <a:pt x="0" y="828753"/>
                  </a:moveTo>
                  <a:lnTo>
                    <a:pt x="0" y="0"/>
                  </a:lnTo>
                </a:path>
              </a:pathLst>
            </a:custGeom>
            <a:ln w="28452">
              <a:solidFill>
                <a:srgbClr val="2A4A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2035339" y="7429082"/>
            <a:ext cx="28575" cy="2210435"/>
            <a:chOff x="12035339" y="7429082"/>
            <a:chExt cx="28575" cy="2210435"/>
          </a:xfrm>
        </p:grpSpPr>
        <p:sp>
          <p:nvSpPr>
            <p:cNvPr id="11" name="object 11"/>
            <p:cNvSpPr/>
            <p:nvPr/>
          </p:nvSpPr>
          <p:spPr>
            <a:xfrm>
              <a:off x="12049605" y="7429082"/>
              <a:ext cx="0" cy="2210435"/>
            </a:xfrm>
            <a:custGeom>
              <a:avLst/>
              <a:gdLst/>
              <a:ahLst/>
              <a:cxnLst/>
              <a:rect l="l" t="t" r="r" b="b"/>
              <a:pathLst>
                <a:path h="2210434">
                  <a:moveTo>
                    <a:pt x="0" y="2209919"/>
                  </a:moveTo>
                  <a:lnTo>
                    <a:pt x="0" y="0"/>
                  </a:lnTo>
                </a:path>
              </a:pathLst>
            </a:custGeom>
            <a:ln w="9528">
              <a:solidFill>
                <a:srgbClr val="2A4A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049626" y="8121919"/>
              <a:ext cx="0" cy="829310"/>
            </a:xfrm>
            <a:custGeom>
              <a:avLst/>
              <a:gdLst/>
              <a:ahLst/>
              <a:cxnLst/>
              <a:rect l="l" t="t" r="r" b="b"/>
              <a:pathLst>
                <a:path h="829309">
                  <a:moveTo>
                    <a:pt x="0" y="828753"/>
                  </a:moveTo>
                  <a:lnTo>
                    <a:pt x="0" y="0"/>
                  </a:lnTo>
                </a:path>
              </a:pathLst>
            </a:custGeom>
            <a:ln w="28452">
              <a:solidFill>
                <a:srgbClr val="2A4A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70380" y="7222887"/>
            <a:ext cx="95250" cy="9524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6502056" y="6968881"/>
            <a:ext cx="4652010" cy="21544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2365" algn="just">
              <a:lnSpc>
                <a:spcPct val="114999"/>
              </a:lnSpc>
              <a:spcBef>
                <a:spcPts val="10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ДАМУҒА ҚАТЫСТЫ ФАКТЫЛАРДЫ ƏР</a:t>
            </a:r>
          </a:p>
          <a:p>
            <a:pPr marL="12700" marR="5080" algn="just">
              <a:lnSpc>
                <a:spcPct val="114999"/>
              </a:lnSpc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ЖАСТАҒЫ БАЛАЛАРДЫҢ ЕРЕКШЕЛІКТЕРІН ӨЗАРА САЛЫСТЫРА ОТЫРЫП</a:t>
            </a:r>
          </a:p>
          <a:p>
            <a:pPr marL="12700" algn="just">
              <a:lnSpc>
                <a:spcPct val="100000"/>
              </a:lnSpc>
              <a:spcBef>
                <a:spcPts val="45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АЛУҒА БОЛАДЫ.</a:t>
            </a: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559253" y="6787198"/>
            <a:ext cx="66675" cy="6667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2420600" y="6602077"/>
            <a:ext cx="6553200" cy="32494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725805">
              <a:lnSpc>
                <a:spcPct val="118100"/>
              </a:lnSpc>
              <a:spcBef>
                <a:spcPts val="9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МҰНЫҢ ЕКІ ЖОЛМЕН ЯКИ БІР БАЛАНЫ ҰЗАҚ УАҚЫТ БОЙЫ ЗЕРТТЕП, БАЙҚАЛҒАН</a:t>
            </a:r>
          </a:p>
          <a:p>
            <a:pPr marL="12700" marR="685165">
              <a:lnSpc>
                <a:spcPct val="118100"/>
              </a:lnSpc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ӨЗГЕРІСТЕРДІ ЕСЕПКЕ АЛЫП ОТЫРУ ЖОЛЫМЕН, ЯКИ</a:t>
            </a:r>
          </a:p>
          <a:p>
            <a:pPr marL="12700" marR="854710">
              <a:lnSpc>
                <a:spcPct val="118100"/>
              </a:lnSpc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 ƏР ЖАСТАҒЫ ТОБЫНАН БІРШАМА КӨП</a:t>
            </a:r>
          </a:p>
          <a:p>
            <a:pPr marL="12700" marR="5080">
              <a:lnSpc>
                <a:spcPct val="118100"/>
              </a:lnSpc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 АЛЫП ЗЕРТТЕП, ƏР ЖАС АРАСЫНДАҒЫ БАЛАЛАРДЫҢ БІР- БІРІНЕН ҚАНДАЙ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ӨЗГЕРІСТЕРДЕ БОЛАТЫНЫН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669264" y="667657"/>
            <a:ext cx="8101591" cy="268150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093595">
              <a:lnSpc>
                <a:spcPts val="5350"/>
              </a:lnSpc>
              <a:spcBef>
                <a:spcPts val="110"/>
              </a:spcBef>
            </a:pPr>
            <a:r>
              <a:rPr sz="47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endParaRPr sz="4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220" marR="5080" indent="-351155">
              <a:lnSpc>
                <a:spcPts val="5000"/>
              </a:lnSpc>
              <a:spcBef>
                <a:spcPts val="395"/>
              </a:spcBef>
            </a:pPr>
            <a:r>
              <a:rPr sz="475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ПСИХОЛОГИЯСЫНЫҢ </a:t>
            </a:r>
            <a:r>
              <a:rPr sz="4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sz="475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750" spc="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sz="475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7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750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sz="47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75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</a:t>
            </a:r>
            <a:endParaRPr sz="4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7364" y="3628903"/>
            <a:ext cx="8192134" cy="2020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5350"/>
              </a:lnSpc>
              <a:spcBef>
                <a:spcPts val="110"/>
              </a:spcBef>
            </a:pPr>
            <a:r>
              <a:rPr sz="4750" b="1" spc="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endParaRPr sz="4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ts val="5000"/>
              </a:lnSpc>
              <a:spcBef>
                <a:spcPts val="395"/>
              </a:spcBef>
            </a:pPr>
            <a:r>
              <a:rPr sz="4750" b="1" spc="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ФАКТЫЛАРДЫ</a:t>
            </a:r>
            <a:r>
              <a:rPr sz="475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750" b="1" spc="2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 </a:t>
            </a:r>
            <a:r>
              <a:rPr sz="4750" b="1" spc="2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</a:t>
            </a:r>
            <a:endParaRPr sz="4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62000" y="2324100"/>
            <a:ext cx="16611600" cy="678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object 2"/>
          <p:cNvGrpSpPr/>
          <p:nvPr/>
        </p:nvGrpSpPr>
        <p:grpSpPr>
          <a:xfrm>
            <a:off x="10704924" y="0"/>
            <a:ext cx="7583170" cy="10287000"/>
            <a:chOff x="10704924" y="0"/>
            <a:chExt cx="7583170" cy="10287000"/>
          </a:xfrm>
        </p:grpSpPr>
        <p:sp>
          <p:nvSpPr>
            <p:cNvPr id="3" name="object 3"/>
            <p:cNvSpPr/>
            <p:nvPr/>
          </p:nvSpPr>
          <p:spPr>
            <a:xfrm>
              <a:off x="13645096" y="500556"/>
              <a:ext cx="4643120" cy="9286240"/>
            </a:xfrm>
            <a:custGeom>
              <a:avLst/>
              <a:gdLst/>
              <a:ahLst/>
              <a:cxnLst/>
              <a:rect l="l" t="t" r="r" b="b"/>
              <a:pathLst>
                <a:path w="4643119" h="9286240">
                  <a:moveTo>
                    <a:pt x="4642903" y="9285805"/>
                  </a:moveTo>
                  <a:lnTo>
                    <a:pt x="0" y="4642902"/>
                  </a:lnTo>
                  <a:lnTo>
                    <a:pt x="4642903" y="0"/>
                  </a:lnTo>
                  <a:lnTo>
                    <a:pt x="4642903" y="9285805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149355" y="1004903"/>
              <a:ext cx="4138929" cy="8277225"/>
            </a:xfrm>
            <a:custGeom>
              <a:avLst/>
              <a:gdLst/>
              <a:ahLst/>
              <a:cxnLst/>
              <a:rect l="l" t="t" r="r" b="b"/>
              <a:pathLst>
                <a:path w="4138930" h="8277225">
                  <a:moveTo>
                    <a:pt x="1208598" y="5347210"/>
                  </a:moveTo>
                  <a:lnTo>
                    <a:pt x="0" y="4138611"/>
                  </a:lnTo>
                  <a:lnTo>
                    <a:pt x="4138611" y="0"/>
                  </a:lnTo>
                  <a:lnTo>
                    <a:pt x="4138644" y="258148"/>
                  </a:lnTo>
                  <a:lnTo>
                    <a:pt x="260895" y="4135865"/>
                  </a:lnTo>
                  <a:lnTo>
                    <a:pt x="4138612" y="8013582"/>
                  </a:lnTo>
                  <a:lnTo>
                    <a:pt x="4138644" y="8277190"/>
                  </a:lnTo>
                  <a:lnTo>
                    <a:pt x="1208598" y="5347210"/>
                  </a:lnTo>
                  <a:close/>
                </a:path>
                <a:path w="4138930" h="8277225">
                  <a:moveTo>
                    <a:pt x="4138644" y="258180"/>
                  </a:moveTo>
                  <a:close/>
                </a:path>
                <a:path w="4138930" h="8277225">
                  <a:moveTo>
                    <a:pt x="4138644" y="8013615"/>
                  </a:move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704919" y="11"/>
              <a:ext cx="7041515" cy="10287000"/>
            </a:xfrm>
            <a:custGeom>
              <a:avLst/>
              <a:gdLst/>
              <a:ahLst/>
              <a:cxnLst/>
              <a:rect l="l" t="t" r="r" b="b"/>
              <a:pathLst>
                <a:path w="7041515" h="10287000">
                  <a:moveTo>
                    <a:pt x="7041286" y="10287000"/>
                  </a:moveTo>
                  <a:lnTo>
                    <a:pt x="3792537" y="7038238"/>
                  </a:lnTo>
                  <a:lnTo>
                    <a:pt x="3520643" y="6766357"/>
                  </a:lnTo>
                  <a:lnTo>
                    <a:pt x="0" y="10287000"/>
                  </a:lnTo>
                  <a:lnTo>
                    <a:pt x="271894" y="10287000"/>
                  </a:lnTo>
                  <a:lnTo>
                    <a:pt x="3520643" y="7038238"/>
                  </a:lnTo>
                  <a:lnTo>
                    <a:pt x="6769405" y="10287000"/>
                  </a:lnTo>
                  <a:lnTo>
                    <a:pt x="7041286" y="10287000"/>
                  </a:lnTo>
                  <a:close/>
                </a:path>
                <a:path w="7041515" h="10287000">
                  <a:moveTo>
                    <a:pt x="7041299" y="0"/>
                  </a:moveTo>
                  <a:lnTo>
                    <a:pt x="6763626" y="0"/>
                  </a:lnTo>
                  <a:lnTo>
                    <a:pt x="3520643" y="3242970"/>
                  </a:lnTo>
                  <a:lnTo>
                    <a:pt x="277672" y="0"/>
                  </a:lnTo>
                  <a:lnTo>
                    <a:pt x="0" y="0"/>
                  </a:lnTo>
                  <a:lnTo>
                    <a:pt x="3520643" y="3520643"/>
                  </a:lnTo>
                  <a:lnTo>
                    <a:pt x="3798316" y="3242970"/>
                  </a:lnTo>
                  <a:lnTo>
                    <a:pt x="7041299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81190" y="2896753"/>
              <a:ext cx="4327775" cy="578563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443018" y="2858591"/>
              <a:ext cx="4404360" cy="5863590"/>
            </a:xfrm>
            <a:custGeom>
              <a:avLst/>
              <a:gdLst/>
              <a:ahLst/>
              <a:cxnLst/>
              <a:rect l="l" t="t" r="r" b="b"/>
              <a:pathLst>
                <a:path w="4404359" h="5863590">
                  <a:moveTo>
                    <a:pt x="4404106" y="0"/>
                  </a:moveTo>
                  <a:lnTo>
                    <a:pt x="0" y="0"/>
                  </a:lnTo>
                  <a:lnTo>
                    <a:pt x="0" y="76174"/>
                  </a:lnTo>
                  <a:lnTo>
                    <a:pt x="0" y="5786907"/>
                  </a:lnTo>
                  <a:lnTo>
                    <a:pt x="0" y="5863082"/>
                  </a:lnTo>
                  <a:lnTo>
                    <a:pt x="4404106" y="5863082"/>
                  </a:lnTo>
                  <a:lnTo>
                    <a:pt x="4404106" y="5787161"/>
                  </a:lnTo>
                  <a:lnTo>
                    <a:pt x="4404106" y="5786907"/>
                  </a:lnTo>
                  <a:lnTo>
                    <a:pt x="4404106" y="76327"/>
                  </a:lnTo>
                  <a:lnTo>
                    <a:pt x="4327779" y="76327"/>
                  </a:lnTo>
                  <a:lnTo>
                    <a:pt x="4327779" y="5786907"/>
                  </a:lnTo>
                  <a:lnTo>
                    <a:pt x="76327" y="5786907"/>
                  </a:lnTo>
                  <a:lnTo>
                    <a:pt x="76327" y="76174"/>
                  </a:lnTo>
                  <a:lnTo>
                    <a:pt x="4404106" y="76174"/>
                  </a:lnTo>
                  <a:lnTo>
                    <a:pt x="4404106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0"/>
            <a:ext cx="1633855" cy="1636395"/>
          </a:xfrm>
          <a:custGeom>
            <a:avLst/>
            <a:gdLst/>
            <a:ahLst/>
            <a:cxnLst/>
            <a:rect l="l" t="t" r="r" b="b"/>
            <a:pathLst>
              <a:path w="1633855" h="1636395">
                <a:moveTo>
                  <a:pt x="0" y="1635858"/>
                </a:moveTo>
                <a:lnTo>
                  <a:pt x="0" y="0"/>
                </a:lnTo>
                <a:lnTo>
                  <a:pt x="1633240" y="0"/>
                </a:lnTo>
                <a:lnTo>
                  <a:pt x="0" y="1635858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16000" y="2736968"/>
            <a:ext cx="9769475" cy="542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9755">
              <a:lnSpc>
                <a:spcPct val="115799"/>
              </a:lnSpc>
              <a:spcBef>
                <a:spcPts val="95"/>
              </a:spcBef>
              <a:tabLst>
                <a:tab pos="1312545" algn="l"/>
                <a:tab pos="1501140" algn="l"/>
                <a:tab pos="4806950" algn="l"/>
                <a:tab pos="6169660" algn="l"/>
                <a:tab pos="6854190" algn="l"/>
                <a:tab pos="6967220" algn="l"/>
              </a:tabLst>
            </a:pPr>
            <a:r>
              <a:rPr sz="3400" spc="19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400" spc="2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ПСИХОЛОГИЯСЫНДА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400" spc="2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</a:t>
            </a:r>
            <a:r>
              <a:rPr sz="3400" spc="2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ПСИХОЛОГИЯНЫҢ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4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2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ƏДІСТЕРІ ЖАС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ЕРЕКШЕЛІКТЕРІНЕ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3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endParaRPr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5799"/>
              </a:lnSpc>
              <a:tabLst>
                <a:tab pos="2545715" algn="l"/>
                <a:tab pos="3132455" algn="l"/>
                <a:tab pos="3806190" algn="l"/>
                <a:tab pos="7353300" algn="l"/>
              </a:tabLst>
            </a:pPr>
            <a:r>
              <a:rPr sz="3400" spc="26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ӨЗГЕРТІЛІП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18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ҚОЛДАНЫЛАДЫ.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6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</a:t>
            </a:r>
            <a:r>
              <a:rPr sz="3400" spc="19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endParaRPr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  <a:tabLst>
                <a:tab pos="5360035" algn="l"/>
              </a:tabLst>
            </a:pP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400" spc="-57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400" spc="25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ЛАБОРАТОРИЯЛЫҚ,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ТАБИҒИ,</a:t>
            </a:r>
            <a:endParaRPr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12420">
              <a:lnSpc>
                <a:spcPct val="115799"/>
              </a:lnSpc>
              <a:tabLst>
                <a:tab pos="2303145" algn="l"/>
                <a:tab pos="3590290" algn="l"/>
                <a:tab pos="5368925" algn="l"/>
                <a:tab pos="6441440" algn="l"/>
                <a:tab pos="7039609" algn="l"/>
              </a:tabLst>
            </a:pPr>
            <a:r>
              <a:rPr sz="3400" spc="28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ҚАЛЫПТАСТЫРУШЫ)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3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ТЕСТЕР, </a:t>
            </a:r>
            <a:r>
              <a:rPr sz="3400" spc="26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ƏҢГІМЕЛЕСУ,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2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</a:t>
            </a:r>
            <a:r>
              <a:rPr sz="3400" spc="-56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400" spc="2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ƏРЕКЕТ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29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НƏТИЖЕСІН </a:t>
            </a:r>
            <a:r>
              <a:rPr sz="3400" spc="20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ТАЛДАУ,</a:t>
            </a:r>
            <a:r>
              <a:rPr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400" spc="1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</a:t>
            </a:r>
            <a:r>
              <a:rPr sz="3400" spc="-56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400" spc="14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</a:t>
            </a:r>
            <a:endParaRPr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2150110" cy="3403600"/>
            <a:chOff x="0" y="0"/>
            <a:chExt cx="2150110" cy="34036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150110" cy="3403600"/>
            </a:xfrm>
            <a:custGeom>
              <a:avLst/>
              <a:gdLst/>
              <a:ahLst/>
              <a:cxnLst/>
              <a:rect l="l" t="t" r="r" b="b"/>
              <a:pathLst>
                <a:path w="2150110" h="3403600">
                  <a:moveTo>
                    <a:pt x="896960" y="0"/>
                  </a:moveTo>
                  <a:lnTo>
                    <a:pt x="2150005" y="1253045"/>
                  </a:lnTo>
                  <a:lnTo>
                    <a:pt x="0" y="3403050"/>
                  </a:lnTo>
                  <a:lnTo>
                    <a:pt x="0" y="0"/>
                  </a:lnTo>
                  <a:lnTo>
                    <a:pt x="896960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913255" cy="3166110"/>
            </a:xfrm>
            <a:custGeom>
              <a:avLst/>
              <a:gdLst/>
              <a:ahLst/>
              <a:cxnLst/>
              <a:rect l="l" t="t" r="r" b="b"/>
              <a:pathLst>
                <a:path w="1913255" h="3166110">
                  <a:moveTo>
                    <a:pt x="1912638" y="1253025"/>
                  </a:moveTo>
                  <a:lnTo>
                    <a:pt x="87356" y="3078307"/>
                  </a:lnTo>
                  <a:lnTo>
                    <a:pt x="0" y="3078307"/>
                  </a:lnTo>
                  <a:lnTo>
                    <a:pt x="0" y="3041565"/>
                  </a:lnTo>
                  <a:lnTo>
                    <a:pt x="1788539" y="1253025"/>
                  </a:lnTo>
                  <a:lnTo>
                    <a:pt x="535514" y="0"/>
                  </a:lnTo>
                  <a:lnTo>
                    <a:pt x="659612" y="0"/>
                  </a:lnTo>
                  <a:lnTo>
                    <a:pt x="1912638" y="1253025"/>
                  </a:lnTo>
                  <a:close/>
                </a:path>
                <a:path w="1913255" h="3166110">
                  <a:moveTo>
                    <a:pt x="1912638" y="1253025"/>
                  </a:moveTo>
                  <a:lnTo>
                    <a:pt x="0" y="3165663"/>
                  </a:lnTo>
                  <a:lnTo>
                    <a:pt x="0" y="3078307"/>
                  </a:lnTo>
                  <a:lnTo>
                    <a:pt x="87356" y="3078307"/>
                  </a:lnTo>
                  <a:lnTo>
                    <a:pt x="1912638" y="125302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9486899" y="0"/>
            <a:ext cx="8801100" cy="10287000"/>
            <a:chOff x="9486899" y="0"/>
            <a:chExt cx="8801100" cy="10287000"/>
          </a:xfrm>
        </p:grpSpPr>
        <p:sp>
          <p:nvSpPr>
            <p:cNvPr id="6" name="object 6"/>
            <p:cNvSpPr/>
            <p:nvPr/>
          </p:nvSpPr>
          <p:spPr>
            <a:xfrm>
              <a:off x="16137982" y="0"/>
              <a:ext cx="2150110" cy="3403600"/>
            </a:xfrm>
            <a:custGeom>
              <a:avLst/>
              <a:gdLst/>
              <a:ahLst/>
              <a:cxnLst/>
              <a:rect l="l" t="t" r="r" b="b"/>
              <a:pathLst>
                <a:path w="2150109" h="3403600">
                  <a:moveTo>
                    <a:pt x="2150015" y="0"/>
                  </a:moveTo>
                  <a:lnTo>
                    <a:pt x="2150015" y="3403060"/>
                  </a:lnTo>
                  <a:lnTo>
                    <a:pt x="0" y="1253045"/>
                  </a:lnTo>
                  <a:lnTo>
                    <a:pt x="1253045" y="0"/>
                  </a:lnTo>
                  <a:lnTo>
                    <a:pt x="2150015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75385" y="0"/>
              <a:ext cx="1912620" cy="3166110"/>
            </a:xfrm>
            <a:custGeom>
              <a:avLst/>
              <a:gdLst/>
              <a:ahLst/>
              <a:cxnLst/>
              <a:rect l="l" t="t" r="r" b="b"/>
              <a:pathLst>
                <a:path w="1912619" h="3166110">
                  <a:moveTo>
                    <a:pt x="1912613" y="3165639"/>
                  </a:moveTo>
                  <a:lnTo>
                    <a:pt x="0" y="1253025"/>
                  </a:lnTo>
                  <a:lnTo>
                    <a:pt x="1253025" y="0"/>
                  </a:lnTo>
                  <a:lnTo>
                    <a:pt x="1374538" y="0"/>
                  </a:lnTo>
                  <a:lnTo>
                    <a:pt x="121513" y="1253025"/>
                  </a:lnTo>
                  <a:lnTo>
                    <a:pt x="1912613" y="3044127"/>
                  </a:lnTo>
                  <a:lnTo>
                    <a:pt x="1912613" y="31656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486899" y="3028949"/>
              <a:ext cx="8801100" cy="7258050"/>
            </a:xfrm>
            <a:custGeom>
              <a:avLst/>
              <a:gdLst/>
              <a:ahLst/>
              <a:cxnLst/>
              <a:rect l="l" t="t" r="r" b="b"/>
              <a:pathLst>
                <a:path w="8801100" h="7258050">
                  <a:moveTo>
                    <a:pt x="8801100" y="7258050"/>
                  </a:moveTo>
                  <a:lnTo>
                    <a:pt x="0" y="7258050"/>
                  </a:lnTo>
                  <a:lnTo>
                    <a:pt x="0" y="0"/>
                  </a:lnTo>
                  <a:lnTo>
                    <a:pt x="8801100" y="0"/>
                  </a:lnTo>
                  <a:lnTo>
                    <a:pt x="8801100" y="725805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27972" y="3028950"/>
            <a:ext cx="8801100" cy="7258050"/>
            <a:chOff x="327972" y="3028950"/>
            <a:chExt cx="8801100" cy="7258050"/>
          </a:xfrm>
        </p:grpSpPr>
        <p:sp>
          <p:nvSpPr>
            <p:cNvPr id="10" name="object 10"/>
            <p:cNvSpPr/>
            <p:nvPr/>
          </p:nvSpPr>
          <p:spPr>
            <a:xfrm>
              <a:off x="327972" y="3028950"/>
              <a:ext cx="8801100" cy="7258050"/>
            </a:xfrm>
            <a:custGeom>
              <a:avLst/>
              <a:gdLst/>
              <a:ahLst/>
              <a:cxnLst/>
              <a:rect l="l" t="t" r="r" b="b"/>
              <a:pathLst>
                <a:path w="8801100" h="7258050">
                  <a:moveTo>
                    <a:pt x="8801100" y="7258050"/>
                  </a:moveTo>
                  <a:lnTo>
                    <a:pt x="0" y="7258050"/>
                  </a:lnTo>
                  <a:lnTo>
                    <a:pt x="0" y="0"/>
                  </a:lnTo>
                  <a:lnTo>
                    <a:pt x="8801100" y="0"/>
                  </a:lnTo>
                  <a:lnTo>
                    <a:pt x="8801100" y="725805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39654" y="4217952"/>
              <a:ext cx="2733674" cy="5038724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667000" y="393160"/>
            <a:ext cx="13304519" cy="252312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82880" marR="175260" indent="304800">
              <a:lnSpc>
                <a:spcPts val="3750"/>
              </a:lnSpc>
              <a:spcBef>
                <a:spcPts val="675"/>
              </a:spcBef>
            </a:pPr>
            <a:r>
              <a:rPr sz="3550" spc="15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sz="3550" spc="36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6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ПСИХОЛОГИЯСЫН</a:t>
            </a:r>
            <a:r>
              <a:rPr sz="3550" spc="37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6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</a:t>
            </a:r>
            <a:r>
              <a:rPr sz="3550" spc="37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4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</a:t>
            </a:r>
            <a:r>
              <a:rPr sz="3550" spc="15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ƏДІСТЕРІ</a:t>
            </a:r>
            <a:r>
              <a:rPr sz="3550" spc="36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3550" spc="37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5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3550" spc="37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3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3550" spc="36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6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ЭКСПЕРИМЕНТ.</a:t>
            </a:r>
            <a:r>
              <a:rPr sz="3550" spc="37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4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3550" spc="15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ƏДІСТЕРГЕ,</a:t>
            </a:r>
            <a:r>
              <a:rPr sz="3550" spc="37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4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sz="3550" spc="38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5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</a:t>
            </a:r>
            <a:r>
              <a:rPr sz="3550" spc="38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4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sz="3550" spc="38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14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sz="3550" spc="38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3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ƏДІС- </a:t>
            </a:r>
            <a:r>
              <a:rPr sz="3550" spc="15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3550" spc="36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3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3550" spc="36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6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r>
              <a:rPr sz="3550" spc="365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550" spc="140" dirty="0">
                <a:solidFill>
                  <a:srgbClr val="2A4A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ЖАТАДЫ.</a:t>
            </a:r>
            <a:endParaRPr sz="3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1695" y="3522969"/>
            <a:ext cx="4956810" cy="67640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ts val="3090"/>
              </a:lnSpc>
              <a:spcBef>
                <a:spcPts val="120"/>
              </a:spcBef>
            </a:pPr>
            <a:r>
              <a:rPr sz="3200" b="1" spc="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32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3200" b="1" spc="-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3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кıшкентай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ts val="2880"/>
              </a:lnSpc>
              <a:spcBef>
                <a:spcPts val="240"/>
              </a:spcBef>
            </a:pPr>
            <a:r>
              <a:rPr sz="3200" b="1" spc="2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</a:t>
            </a:r>
            <a:r>
              <a:rPr sz="3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жасауда </a:t>
            </a:r>
            <a:r>
              <a:rPr sz="3200" b="1" spc="2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таптырмайтын</a:t>
            </a:r>
            <a:r>
              <a:rPr sz="32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әдıс.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650"/>
              </a:lnSpc>
            </a:pPr>
            <a:r>
              <a:rPr sz="3200" b="1" spc="20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sz="3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мıнез-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1030" marR="613410" algn="ctr">
              <a:lnSpc>
                <a:spcPts val="2880"/>
              </a:lnSpc>
              <a:spcBef>
                <a:spcPts val="235"/>
              </a:spcBef>
            </a:pPr>
            <a:r>
              <a:rPr sz="3200" b="1" spc="3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құлқының</a:t>
            </a:r>
            <a:r>
              <a:rPr sz="32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 </a:t>
            </a:r>
            <a:r>
              <a:rPr sz="3200" b="1" spc="2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ерекшелıктерı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650"/>
              </a:lnSpc>
            </a:pPr>
            <a:r>
              <a:rPr sz="3200" b="1" spc="2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қызықтырған</a:t>
            </a:r>
            <a:r>
              <a:rPr sz="32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кезде,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885"/>
              </a:lnSpc>
            </a:pPr>
            <a:r>
              <a:rPr sz="3200" b="1" spc="2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тұтастай</a:t>
            </a:r>
            <a:r>
              <a:rPr sz="32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2720" marR="165100" algn="ctr">
              <a:lnSpc>
                <a:spcPts val="2880"/>
              </a:lnSpc>
              <a:spcBef>
                <a:spcPts val="240"/>
              </a:spcBef>
            </a:pPr>
            <a:r>
              <a:rPr sz="3200" b="1" spc="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болады,</a:t>
            </a:r>
            <a:r>
              <a:rPr sz="3200" b="1" spc="-1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бıрақ</a:t>
            </a:r>
            <a:r>
              <a:rPr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1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көбıнесе </a:t>
            </a:r>
            <a:r>
              <a:rPr sz="3200" b="1" spc="2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32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29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таңдаулы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9915">
              <a:lnSpc>
                <a:spcPts val="2650"/>
              </a:lnSpc>
            </a:pPr>
            <a:r>
              <a:rPr sz="3200" b="1" spc="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</a:t>
            </a:r>
            <a:r>
              <a:rPr sz="3200" b="1" spc="-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3200" b="1" spc="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880" marR="556260" indent="201930">
              <a:lnSpc>
                <a:spcPts val="2880"/>
              </a:lnSpc>
              <a:spcBef>
                <a:spcPts val="235"/>
              </a:spcBef>
            </a:pPr>
            <a:r>
              <a:rPr sz="3200" b="1" spc="2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күрделı</a:t>
            </a:r>
            <a:r>
              <a:rPr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1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әдıс,</a:t>
            </a:r>
            <a:r>
              <a:rPr sz="3200" b="1" spc="-1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1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</a:t>
            </a:r>
            <a:r>
              <a:rPr sz="3200" b="1" spc="2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қолдануға</a:t>
            </a:r>
            <a:r>
              <a:rPr sz="32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2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бıрнеше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6165">
              <a:lnSpc>
                <a:spcPts val="2860"/>
              </a:lnSpc>
            </a:pPr>
            <a:r>
              <a:rPr sz="3200" b="1" spc="2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10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xfrm>
            <a:off x="10431497" y="3408736"/>
            <a:ext cx="7339965" cy="658334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188720" marR="371475" indent="-809625">
              <a:lnSpc>
                <a:spcPts val="3370"/>
              </a:lnSpc>
              <a:spcBef>
                <a:spcPts val="680"/>
              </a:spcBef>
              <a:tabLst>
                <a:tab pos="2941955" algn="l"/>
                <a:tab pos="3420745" algn="l"/>
                <a:tab pos="4596130" algn="l"/>
              </a:tabLst>
            </a:pPr>
            <a:r>
              <a:rPr sz="28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ƏДІСІ.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</a:t>
            </a:r>
            <a:r>
              <a:rPr sz="2800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</a:t>
            </a:r>
          </a:p>
          <a:p>
            <a:pPr marL="233045" marR="225425" indent="290830">
              <a:lnSpc>
                <a:spcPts val="3379"/>
              </a:lnSpc>
              <a:spcBef>
                <a:spcPts val="5"/>
              </a:spcBef>
              <a:tabLst>
                <a:tab pos="2329180" algn="l"/>
                <a:tab pos="3175000" algn="l"/>
                <a:tab pos="5227320" algn="l"/>
              </a:tabLst>
            </a:pPr>
            <a:r>
              <a:rPr sz="28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МІНЕЗ-</a:t>
            </a:r>
            <a:r>
              <a:rPr sz="2800"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ҚҰЛҚЫН ТАБИҒИ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</a:p>
          <a:p>
            <a:pPr algn="ctr">
              <a:lnSpc>
                <a:spcPts val="3080"/>
              </a:lnSpc>
              <a:tabLst>
                <a:tab pos="974725" algn="l"/>
                <a:tab pos="3139440" algn="l"/>
              </a:tabLst>
            </a:pPr>
            <a:r>
              <a:rPr sz="28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КӨЗДЕЙ</a:t>
            </a:r>
          </a:p>
          <a:p>
            <a:pPr marL="629285" marR="621665" algn="ctr">
              <a:lnSpc>
                <a:spcPts val="3379"/>
              </a:lnSpc>
              <a:spcBef>
                <a:spcPts val="284"/>
              </a:spcBef>
              <a:tabLst>
                <a:tab pos="2210435" algn="l"/>
                <a:tab pos="3007360" algn="l"/>
              </a:tabLst>
            </a:pPr>
            <a:r>
              <a:rPr sz="2800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ҚАДАҒАЛАЙДЫ </a:t>
            </a:r>
            <a:r>
              <a:rPr sz="2800" spc="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КӨРІП</a:t>
            </a:r>
          </a:p>
          <a:p>
            <a:pPr algn="ctr">
              <a:lnSpc>
                <a:spcPts val="3080"/>
              </a:lnSpc>
              <a:tabLst>
                <a:tab pos="4573905" algn="l"/>
              </a:tabLst>
            </a:pPr>
            <a:r>
              <a:rPr sz="28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БАЙҚАҒАНДАРЫН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КӨЗДЕН</a:t>
            </a:r>
          </a:p>
          <a:p>
            <a:pPr marL="827405" marR="819785" algn="ctr">
              <a:lnSpc>
                <a:spcPts val="3379"/>
              </a:lnSpc>
              <a:spcBef>
                <a:spcPts val="280"/>
              </a:spcBef>
              <a:tabLst>
                <a:tab pos="2307590" algn="l"/>
                <a:tab pos="2948305" algn="l"/>
                <a:tab pos="4615815" algn="l"/>
              </a:tabLst>
            </a:pPr>
            <a:r>
              <a:rPr sz="2800" spc="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ТАСА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ҚЫЛМАЙ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 АЛАДЫ.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БАҚЫЛАУДЫҢ</a:t>
            </a:r>
          </a:p>
          <a:p>
            <a:pPr algn="ctr">
              <a:lnSpc>
                <a:spcPts val="3080"/>
              </a:lnSpc>
              <a:tabLst>
                <a:tab pos="2673350" algn="l"/>
                <a:tab pos="4620895" algn="l"/>
              </a:tabLst>
            </a:pPr>
            <a:r>
              <a:rPr sz="2800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</a:p>
          <a:p>
            <a:pPr marL="12065" marR="5080" algn="ctr">
              <a:lnSpc>
                <a:spcPts val="3379"/>
              </a:lnSpc>
              <a:spcBef>
                <a:spcPts val="285"/>
              </a:spcBef>
              <a:tabLst>
                <a:tab pos="3760470" algn="l"/>
              </a:tabLst>
            </a:pPr>
            <a:r>
              <a:rPr sz="2800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МАҚСАТЫНЫҢ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ҚАНШАЛЫҚТЫ </a:t>
            </a:r>
            <a:r>
              <a:rPr sz="2800" spc="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</a:p>
          <a:p>
            <a:pPr algn="ctr">
              <a:lnSpc>
                <a:spcPts val="3080"/>
              </a:lnSpc>
            </a:pPr>
            <a:r>
              <a:rPr sz="28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ТҰЖЫРЫМДАЛҒАНДЫҒЫНА</a:t>
            </a:r>
          </a:p>
          <a:p>
            <a:pPr marR="149860" algn="ctr">
              <a:lnSpc>
                <a:spcPts val="3635"/>
              </a:lnSpc>
            </a:pPr>
            <a:r>
              <a:rPr sz="28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465195" cy="9721215"/>
            <a:chOff x="0" y="0"/>
            <a:chExt cx="3465195" cy="972121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465195" cy="3277870"/>
            </a:xfrm>
            <a:custGeom>
              <a:avLst/>
              <a:gdLst/>
              <a:ahLst/>
              <a:cxnLst/>
              <a:rect l="l" t="t" r="r" b="b"/>
              <a:pathLst>
                <a:path w="3465195" h="3277870">
                  <a:moveTo>
                    <a:pt x="1098660" y="3239715"/>
                  </a:moveTo>
                  <a:lnTo>
                    <a:pt x="61465" y="3239715"/>
                  </a:lnTo>
                  <a:lnTo>
                    <a:pt x="0" y="3222606"/>
                  </a:lnTo>
                  <a:lnTo>
                    <a:pt x="0" y="0"/>
                  </a:lnTo>
                  <a:lnTo>
                    <a:pt x="3437991" y="0"/>
                  </a:lnTo>
                  <a:lnTo>
                    <a:pt x="3440365" y="13915"/>
                  </a:lnTo>
                  <a:lnTo>
                    <a:pt x="3446123" y="64715"/>
                  </a:lnTo>
                  <a:lnTo>
                    <a:pt x="3451133" y="115515"/>
                  </a:lnTo>
                  <a:lnTo>
                    <a:pt x="3455390" y="166315"/>
                  </a:lnTo>
                  <a:lnTo>
                    <a:pt x="3458886" y="204415"/>
                  </a:lnTo>
                  <a:lnTo>
                    <a:pt x="3461616" y="255215"/>
                  </a:lnTo>
                  <a:lnTo>
                    <a:pt x="3463573" y="306015"/>
                  </a:lnTo>
                  <a:lnTo>
                    <a:pt x="3464752" y="356815"/>
                  </a:lnTo>
                  <a:lnTo>
                    <a:pt x="3465147" y="394915"/>
                  </a:lnTo>
                  <a:lnTo>
                    <a:pt x="3464752" y="445715"/>
                  </a:lnTo>
                  <a:lnTo>
                    <a:pt x="3463573" y="496515"/>
                  </a:lnTo>
                  <a:lnTo>
                    <a:pt x="3461616" y="547315"/>
                  </a:lnTo>
                  <a:lnTo>
                    <a:pt x="3458886" y="585415"/>
                  </a:lnTo>
                  <a:lnTo>
                    <a:pt x="3455390" y="636215"/>
                  </a:lnTo>
                  <a:lnTo>
                    <a:pt x="3451133" y="687015"/>
                  </a:lnTo>
                  <a:lnTo>
                    <a:pt x="3446123" y="737815"/>
                  </a:lnTo>
                  <a:lnTo>
                    <a:pt x="3440365" y="775915"/>
                  </a:lnTo>
                  <a:lnTo>
                    <a:pt x="3433865" y="826715"/>
                  </a:lnTo>
                  <a:lnTo>
                    <a:pt x="3426629" y="877515"/>
                  </a:lnTo>
                  <a:lnTo>
                    <a:pt x="3418664" y="915615"/>
                  </a:lnTo>
                  <a:lnTo>
                    <a:pt x="3409975" y="966415"/>
                  </a:lnTo>
                  <a:lnTo>
                    <a:pt x="3400569" y="1004515"/>
                  </a:lnTo>
                  <a:lnTo>
                    <a:pt x="3390452" y="1055315"/>
                  </a:lnTo>
                  <a:lnTo>
                    <a:pt x="3379630" y="1093415"/>
                  </a:lnTo>
                  <a:lnTo>
                    <a:pt x="3368109" y="1144215"/>
                  </a:lnTo>
                  <a:lnTo>
                    <a:pt x="3355895" y="1182315"/>
                  </a:lnTo>
                  <a:lnTo>
                    <a:pt x="3342995" y="1233115"/>
                  </a:lnTo>
                  <a:lnTo>
                    <a:pt x="3329414" y="1271215"/>
                  </a:lnTo>
                  <a:lnTo>
                    <a:pt x="3315158" y="1322015"/>
                  </a:lnTo>
                  <a:lnTo>
                    <a:pt x="3300234" y="1360115"/>
                  </a:lnTo>
                  <a:lnTo>
                    <a:pt x="3284648" y="1410915"/>
                  </a:lnTo>
                  <a:lnTo>
                    <a:pt x="3268406" y="1449015"/>
                  </a:lnTo>
                  <a:lnTo>
                    <a:pt x="3251514" y="1487115"/>
                  </a:lnTo>
                  <a:lnTo>
                    <a:pt x="3233978" y="1537915"/>
                  </a:lnTo>
                  <a:lnTo>
                    <a:pt x="3215805" y="1576015"/>
                  </a:lnTo>
                  <a:lnTo>
                    <a:pt x="3197000" y="1614115"/>
                  </a:lnTo>
                  <a:lnTo>
                    <a:pt x="3177569" y="1652215"/>
                  </a:lnTo>
                  <a:lnTo>
                    <a:pt x="3157519" y="1703015"/>
                  </a:lnTo>
                  <a:lnTo>
                    <a:pt x="3136856" y="1741115"/>
                  </a:lnTo>
                  <a:lnTo>
                    <a:pt x="3115585" y="1779215"/>
                  </a:lnTo>
                  <a:lnTo>
                    <a:pt x="3093714" y="1817315"/>
                  </a:lnTo>
                  <a:lnTo>
                    <a:pt x="3071248" y="1855415"/>
                  </a:lnTo>
                  <a:lnTo>
                    <a:pt x="3048193" y="1893515"/>
                  </a:lnTo>
                  <a:lnTo>
                    <a:pt x="3024556" y="1931615"/>
                  </a:lnTo>
                  <a:lnTo>
                    <a:pt x="3000342" y="1969715"/>
                  </a:lnTo>
                  <a:lnTo>
                    <a:pt x="2975557" y="2007815"/>
                  </a:lnTo>
                  <a:lnTo>
                    <a:pt x="2950209" y="2045915"/>
                  </a:lnTo>
                  <a:lnTo>
                    <a:pt x="2924302" y="2084015"/>
                  </a:lnTo>
                  <a:lnTo>
                    <a:pt x="2897843" y="2122115"/>
                  </a:lnTo>
                  <a:lnTo>
                    <a:pt x="2870839" y="2147515"/>
                  </a:lnTo>
                  <a:lnTo>
                    <a:pt x="2843294" y="2185615"/>
                  </a:lnTo>
                  <a:lnTo>
                    <a:pt x="2815216" y="2223715"/>
                  </a:lnTo>
                  <a:lnTo>
                    <a:pt x="2786611" y="2261815"/>
                  </a:lnTo>
                  <a:lnTo>
                    <a:pt x="2757484" y="2287215"/>
                  </a:lnTo>
                  <a:lnTo>
                    <a:pt x="2727842" y="2325315"/>
                  </a:lnTo>
                  <a:lnTo>
                    <a:pt x="2697691" y="2363415"/>
                  </a:lnTo>
                  <a:lnTo>
                    <a:pt x="2667036" y="2388815"/>
                  </a:lnTo>
                  <a:lnTo>
                    <a:pt x="2635885" y="2426915"/>
                  </a:lnTo>
                  <a:lnTo>
                    <a:pt x="2604243" y="2452315"/>
                  </a:lnTo>
                  <a:lnTo>
                    <a:pt x="2572116" y="2490415"/>
                  </a:lnTo>
                  <a:lnTo>
                    <a:pt x="2539511" y="2515815"/>
                  </a:lnTo>
                  <a:lnTo>
                    <a:pt x="2506434" y="2541215"/>
                  </a:lnTo>
                  <a:lnTo>
                    <a:pt x="2472890" y="2579315"/>
                  </a:lnTo>
                  <a:lnTo>
                    <a:pt x="2404427" y="2630115"/>
                  </a:lnTo>
                  <a:lnTo>
                    <a:pt x="2369521" y="2668215"/>
                  </a:lnTo>
                  <a:lnTo>
                    <a:pt x="2298390" y="2719015"/>
                  </a:lnTo>
                  <a:lnTo>
                    <a:pt x="2225540" y="2769815"/>
                  </a:lnTo>
                  <a:lnTo>
                    <a:pt x="2151021" y="2820615"/>
                  </a:lnTo>
                  <a:lnTo>
                    <a:pt x="2074882" y="2871415"/>
                  </a:lnTo>
                  <a:lnTo>
                    <a:pt x="2036220" y="2884115"/>
                  </a:lnTo>
                  <a:lnTo>
                    <a:pt x="1917938" y="2960315"/>
                  </a:lnTo>
                  <a:lnTo>
                    <a:pt x="1877766" y="2973015"/>
                  </a:lnTo>
                  <a:lnTo>
                    <a:pt x="1837232" y="2998415"/>
                  </a:lnTo>
                  <a:lnTo>
                    <a:pt x="1796341" y="3011115"/>
                  </a:lnTo>
                  <a:lnTo>
                    <a:pt x="1755101" y="3036515"/>
                  </a:lnTo>
                  <a:lnTo>
                    <a:pt x="1713517" y="3049215"/>
                  </a:lnTo>
                  <a:lnTo>
                    <a:pt x="1671595" y="3074615"/>
                  </a:lnTo>
                  <a:lnTo>
                    <a:pt x="1586762" y="3100015"/>
                  </a:lnTo>
                  <a:lnTo>
                    <a:pt x="1543863" y="3125415"/>
                  </a:lnTo>
                  <a:lnTo>
                    <a:pt x="1235146" y="3214315"/>
                  </a:lnTo>
                  <a:lnTo>
                    <a:pt x="1189913" y="3214315"/>
                  </a:lnTo>
                  <a:lnTo>
                    <a:pt x="1098660" y="3239715"/>
                  </a:lnTo>
                  <a:close/>
                </a:path>
                <a:path w="3465195" h="3277870">
                  <a:moveTo>
                    <a:pt x="959906" y="3265115"/>
                  </a:moveTo>
                  <a:lnTo>
                    <a:pt x="200219" y="3265115"/>
                  </a:lnTo>
                  <a:lnTo>
                    <a:pt x="107473" y="3239715"/>
                  </a:lnTo>
                  <a:lnTo>
                    <a:pt x="1052653" y="3239715"/>
                  </a:lnTo>
                  <a:lnTo>
                    <a:pt x="959906" y="3265115"/>
                  </a:lnTo>
                  <a:close/>
                </a:path>
                <a:path w="3465195" h="3277870">
                  <a:moveTo>
                    <a:pt x="819049" y="3277815"/>
                  </a:moveTo>
                  <a:lnTo>
                    <a:pt x="341076" y="3277815"/>
                  </a:lnTo>
                  <a:lnTo>
                    <a:pt x="293901" y="3265115"/>
                  </a:lnTo>
                  <a:lnTo>
                    <a:pt x="866225" y="3265115"/>
                  </a:lnTo>
                  <a:lnTo>
                    <a:pt x="819049" y="3277815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8458" y="566151"/>
              <a:ext cx="2397125" cy="9154795"/>
            </a:xfrm>
            <a:custGeom>
              <a:avLst/>
              <a:gdLst/>
              <a:ahLst/>
              <a:cxnLst/>
              <a:rect l="l" t="t" r="r" b="b"/>
              <a:pathLst>
                <a:path w="2397125" h="9154795">
                  <a:moveTo>
                    <a:pt x="2396931" y="9154697"/>
                  </a:moveTo>
                  <a:lnTo>
                    <a:pt x="0" y="9154697"/>
                  </a:lnTo>
                  <a:lnTo>
                    <a:pt x="0" y="0"/>
                  </a:lnTo>
                  <a:lnTo>
                    <a:pt x="2396931" y="0"/>
                  </a:lnTo>
                  <a:lnTo>
                    <a:pt x="2396931" y="9154697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7848600" y="4889754"/>
            <a:ext cx="10454700" cy="4829175"/>
          </a:xfrm>
          <a:custGeom>
            <a:avLst/>
            <a:gdLst/>
            <a:ahLst/>
            <a:cxnLst/>
            <a:rect l="l" t="t" r="r" b="b"/>
            <a:pathLst>
              <a:path w="11541125" h="4392930">
                <a:moveTo>
                  <a:pt x="11540930" y="4392594"/>
                </a:moveTo>
                <a:lnTo>
                  <a:pt x="0" y="4392594"/>
                </a:lnTo>
                <a:lnTo>
                  <a:pt x="0" y="0"/>
                </a:lnTo>
                <a:lnTo>
                  <a:pt x="11540930" y="0"/>
                </a:lnTo>
                <a:lnTo>
                  <a:pt x="11540930" y="4392594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pPr marL="568325" marR="560705" algn="ctr">
              <a:lnSpc>
                <a:spcPts val="2630"/>
              </a:lnSpc>
              <a:spcBef>
                <a:spcPts val="520"/>
              </a:spcBef>
              <a:tabLst>
                <a:tab pos="2658110" algn="l"/>
                <a:tab pos="2879725" algn="l"/>
                <a:tab pos="3721735" algn="l"/>
                <a:tab pos="4257675" algn="l"/>
                <a:tab pos="4418965" algn="l"/>
                <a:tab pos="4897755" algn="l"/>
                <a:tab pos="5290820" algn="l"/>
                <a:tab pos="7184390" algn="l"/>
              </a:tabLst>
            </a:pP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8325" marR="560705" algn="ctr">
              <a:lnSpc>
                <a:spcPts val="2630"/>
              </a:lnSpc>
              <a:spcBef>
                <a:spcPts val="520"/>
              </a:spcBef>
              <a:tabLst>
                <a:tab pos="2658110" algn="l"/>
                <a:tab pos="2879725" algn="l"/>
                <a:tab pos="3721735" algn="l"/>
                <a:tab pos="4257675" algn="l"/>
                <a:tab pos="4418965" algn="l"/>
                <a:tab pos="4897755" algn="l"/>
                <a:tab pos="5290820" algn="l"/>
                <a:tab pos="7184390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	БЕЛГІЛІ	ПСИХОЛОГТАР	ӨЗ БАЛАЛАРЫНЫҢ	ДАМУ	КҮНДЕЛІКТЕРІН ЖҮРГІЗГЕН.	СОНЫҢ		БІРІ	НЕМІС</a:t>
            </a:r>
          </a:p>
          <a:p>
            <a:pPr algn="ctr">
              <a:lnSpc>
                <a:spcPts val="2400"/>
              </a:lnSpc>
              <a:tabLst>
                <a:tab pos="2534920" algn="l"/>
                <a:tab pos="4378325" algn="l"/>
                <a:tab pos="6598920" algn="l"/>
                <a:tab pos="7871459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ПСИХОЛОГЫ	В. ШТЕРН	( 1871 - 1938 )</a:t>
            </a:r>
          </a:p>
          <a:p>
            <a:pPr algn="ctr">
              <a:lnSpc>
                <a:spcPts val="2400"/>
              </a:lnSpc>
              <a:tabLst>
                <a:tab pos="2534920" algn="l"/>
                <a:tab pos="4378325" algn="l"/>
                <a:tab pos="6598920" algn="l"/>
                <a:tab pos="7871459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ЙЕЛІ  ( К. ШТЕРН)	ЕКЕУІ	ЖҮРГІЗГЕН		КҮНДЕЛІГІНДЕГІ ЖАЗБАЛАРДЫ		БАЛАНЫҢ	ПСИХИКАЛЫҚ</a:t>
            </a:r>
          </a:p>
          <a:p>
            <a:pPr algn="ctr">
              <a:lnSpc>
                <a:spcPts val="2405"/>
              </a:lnSpc>
              <a:tabLst>
                <a:tab pos="2048510" algn="l"/>
                <a:tab pos="3190240" algn="l"/>
                <a:tab pos="4643755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ДАМУЫНА	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	ЕТЕТІН	СЕБЕПТЕР</a:t>
            </a:r>
          </a:p>
          <a:p>
            <a:pPr marL="21590" marR="13970" algn="ctr">
              <a:lnSpc>
                <a:spcPts val="2630"/>
              </a:lnSpc>
              <a:spcBef>
                <a:spcPts val="204"/>
              </a:spcBef>
              <a:tabLst>
                <a:tab pos="1238885" algn="l"/>
                <a:tab pos="2235835" algn="l"/>
                <a:tab pos="3656965" algn="l"/>
                <a:tab pos="4915535" algn="l"/>
                <a:tab pos="6540500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	БОЛЖАМЫНА	ТАЛДАУ	ЖАСАУҒА Ж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	КӨРКЕМДЕП	КӨРСЕТУГЕ</a:t>
            </a:r>
          </a:p>
          <a:p>
            <a:pPr marR="113030" algn="ctr">
              <a:lnSpc>
                <a:spcPts val="2595"/>
              </a:lnSpc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ПАЙДАЛАНҒАН.</a:t>
            </a:r>
          </a:p>
        </p:txBody>
      </p:sp>
      <p:sp>
        <p:nvSpPr>
          <p:cNvPr id="6" name="object 6"/>
          <p:cNvSpPr/>
          <p:nvPr/>
        </p:nvSpPr>
        <p:spPr>
          <a:xfrm>
            <a:off x="3336985" y="0"/>
            <a:ext cx="14951075" cy="408305"/>
          </a:xfrm>
          <a:custGeom>
            <a:avLst/>
            <a:gdLst/>
            <a:ahLst/>
            <a:cxnLst/>
            <a:rect l="l" t="t" r="r" b="b"/>
            <a:pathLst>
              <a:path w="14951075" h="408305">
                <a:moveTo>
                  <a:pt x="14951012" y="407765"/>
                </a:moveTo>
                <a:lnTo>
                  <a:pt x="0" y="407765"/>
                </a:lnTo>
                <a:lnTo>
                  <a:pt x="0" y="0"/>
                </a:lnTo>
                <a:lnTo>
                  <a:pt x="14951012" y="0"/>
                </a:lnTo>
                <a:lnTo>
                  <a:pt x="14951012" y="407765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6139" y="1146803"/>
            <a:ext cx="6802073" cy="799147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369334" y="806377"/>
            <a:ext cx="8609330" cy="32167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6700"/>
              </a:lnSpc>
              <a:spcBef>
                <a:spcPts val="95"/>
              </a:spcBef>
              <a:tabLst>
                <a:tab pos="2245995" algn="l"/>
                <a:tab pos="3241675" algn="l"/>
                <a:tab pos="3839210" algn="l"/>
                <a:tab pos="4682490" algn="l"/>
                <a:tab pos="5296535" algn="l"/>
                <a:tab pos="5782945" algn="l"/>
                <a:tab pos="6767830" algn="l"/>
              </a:tabLst>
            </a:pPr>
            <a:r>
              <a:rPr sz="3000" b="0" i="1" spc="2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БАҚЫЛАУДЫҢ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ЖАППАЙ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1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4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ІШІНАРА БАҚЫЛАУ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17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1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29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310" marR="330835" algn="ctr">
              <a:lnSpc>
                <a:spcPts val="4200"/>
              </a:lnSpc>
              <a:spcBef>
                <a:spcPts val="100"/>
              </a:spcBef>
              <a:tabLst>
                <a:tab pos="1645285" algn="l"/>
                <a:tab pos="2249170" algn="l"/>
                <a:tab pos="2790825" algn="l"/>
                <a:tab pos="3846195" algn="l"/>
                <a:tab pos="4566285" algn="l"/>
                <a:tab pos="5367020" algn="l"/>
                <a:tab pos="5452745" algn="l"/>
                <a:tab pos="5604510" algn="l"/>
                <a:tab pos="6587490" algn="l"/>
                <a:tab pos="6766559" algn="l"/>
              </a:tabLst>
            </a:pPr>
            <a:r>
              <a:rPr sz="3000" b="0" i="1" spc="2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ЖАППАЙ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БАҚЫЛАУЛАР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0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 </a:t>
            </a:r>
            <a:r>
              <a:rPr sz="3000" b="0" i="1" spc="1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5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17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ДЕ,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000" b="0" i="1" spc="1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000" b="0" i="1" spc="229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 </a:t>
            </a:r>
            <a:r>
              <a:rPr sz="3000" b="0" i="1" spc="24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ҚҰЛҚЫНЫҢ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16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000" b="0" i="1" spc="22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</a:t>
            </a:r>
            <a:r>
              <a:rPr sz="30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sz="3000" b="0" i="1" spc="23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308661"/>
            <a:ext cx="18288000" cy="6978650"/>
          </a:xfrm>
          <a:custGeom>
            <a:avLst/>
            <a:gdLst/>
            <a:ahLst/>
            <a:cxnLst/>
            <a:rect l="l" t="t" r="r" b="b"/>
            <a:pathLst>
              <a:path w="18288000" h="6978650">
                <a:moveTo>
                  <a:pt x="18287998" y="6978338"/>
                </a:moveTo>
                <a:lnTo>
                  <a:pt x="0" y="6978338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6978338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288000" cy="1550035"/>
          </a:xfrm>
          <a:custGeom>
            <a:avLst/>
            <a:gdLst/>
            <a:ahLst/>
            <a:cxnLst/>
            <a:rect l="l" t="t" r="r" b="b"/>
            <a:pathLst>
              <a:path w="18288000" h="1550035">
                <a:moveTo>
                  <a:pt x="18287988" y="0"/>
                </a:moveTo>
                <a:lnTo>
                  <a:pt x="14497685" y="0"/>
                </a:lnTo>
                <a:lnTo>
                  <a:pt x="4372013" y="0"/>
                </a:lnTo>
                <a:lnTo>
                  <a:pt x="0" y="0"/>
                </a:lnTo>
                <a:lnTo>
                  <a:pt x="0" y="1464805"/>
                </a:lnTo>
                <a:lnTo>
                  <a:pt x="10045624" y="631710"/>
                </a:lnTo>
                <a:lnTo>
                  <a:pt x="18287988" y="1549412"/>
                </a:lnTo>
                <a:lnTo>
                  <a:pt x="18287988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63233" y="1262844"/>
            <a:ext cx="10318750" cy="1526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420"/>
              </a:lnSpc>
              <a:spcBef>
                <a:spcPts val="105"/>
              </a:spcBef>
            </a:pPr>
            <a:r>
              <a:rPr sz="215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215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sz="215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САРАПТАУ</a:t>
            </a:r>
            <a:r>
              <a:rPr sz="215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sz="215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sz="215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sz="215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sz="215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sz="2150" spc="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sz="2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ts val="2260"/>
              </a:lnSpc>
              <a:spcBef>
                <a:spcPts val="180"/>
              </a:spcBef>
            </a:pPr>
            <a:r>
              <a:rPr sz="2150" b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ТӘЖІРИБЕМІЗДЕ</a:t>
            </a:r>
            <a:r>
              <a:rPr sz="2150" b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sz="2150" b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sz="2150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15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2150" b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</a:t>
            </a:r>
            <a:r>
              <a:rPr sz="215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215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215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sz="2150" b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</a:t>
            </a:r>
            <a:r>
              <a:rPr sz="21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sz="21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sz="215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sz="2150" b="1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</a:t>
            </a:r>
            <a:r>
              <a:rPr sz="215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sz="215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</a:t>
            </a:r>
            <a:r>
              <a:rPr sz="215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РДЕГ</a:t>
            </a:r>
            <a:r>
              <a:rPr sz="215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</a:t>
            </a:r>
            <a:r>
              <a:rPr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I,</a:t>
            </a:r>
            <a:r>
              <a:rPr sz="21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ОЙЛАРЫ</a:t>
            </a:r>
            <a:r>
              <a:rPr sz="2150" b="1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sz="215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15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sz="2150"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</a:t>
            </a:r>
            <a:r>
              <a:rPr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</a:t>
            </a:r>
            <a:r>
              <a:rPr sz="21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5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sz="2150"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ЖАҚТАРЫМЕН</a:t>
            </a:r>
            <a:r>
              <a:rPr sz="2150"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ЕРЕКШЕЛЕНЕД</a:t>
            </a:r>
            <a:r>
              <a:rPr sz="21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</a:t>
            </a:r>
            <a:endParaRPr sz="2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8334" y="3816410"/>
            <a:ext cx="8635365" cy="5059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450" i="1" spc="-26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Ғалым</a:t>
            </a:r>
            <a:r>
              <a:rPr sz="2450" i="1" spc="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баланың</a:t>
            </a:r>
            <a:r>
              <a:rPr sz="2450" i="1" spc="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40" dirty="0">
                <a:solidFill>
                  <a:srgbClr val="FFFFFF"/>
                </a:solidFill>
                <a:latin typeface="Verdana"/>
                <a:cs typeface="Verdana"/>
              </a:rPr>
              <a:t>шынайы</a:t>
            </a:r>
            <a:r>
              <a:rPr sz="2450" i="1" spc="90" dirty="0">
                <a:solidFill>
                  <a:srgbClr val="FFFFFF"/>
                </a:solidFill>
                <a:latin typeface="Verdana"/>
                <a:cs typeface="Verdana"/>
              </a:rPr>
              <a:t> әрекетi</a:t>
            </a:r>
            <a:r>
              <a:rPr sz="2450" i="1" spc="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туралы</a:t>
            </a:r>
            <a:endParaRPr sz="2450" dirty="0">
              <a:latin typeface="Verdana"/>
              <a:cs typeface="Verdana"/>
            </a:endParaRPr>
          </a:p>
          <a:p>
            <a:pPr marL="229870" marR="326390" algn="ctr">
              <a:lnSpc>
                <a:spcPct val="104000"/>
              </a:lnSpc>
            </a:pPr>
            <a:r>
              <a:rPr sz="2450" i="1" spc="60" dirty="0">
                <a:solidFill>
                  <a:srgbClr val="FFFFFF"/>
                </a:solidFill>
                <a:latin typeface="Verdana"/>
                <a:cs typeface="Verdana"/>
              </a:rPr>
              <a:t>деректер</a:t>
            </a:r>
            <a:r>
              <a:rPr sz="2450" i="1" spc="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жинайды.</a:t>
            </a:r>
            <a:r>
              <a:rPr sz="2450" i="1" spc="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Балалар</a:t>
            </a:r>
            <a:r>
              <a:rPr sz="2450" i="1" spc="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140" dirty="0">
                <a:solidFill>
                  <a:srgbClr val="FFFFFF"/>
                </a:solidFill>
                <a:latin typeface="Verdana"/>
                <a:cs typeface="Verdana"/>
              </a:rPr>
              <a:t>арттарынан</a:t>
            </a:r>
            <a:r>
              <a:rPr sz="2450" i="1" spc="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ешкiм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бақылап</a:t>
            </a:r>
            <a:r>
              <a:rPr sz="2450" i="1" spc="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жүргенiн</a:t>
            </a:r>
            <a:r>
              <a:rPr sz="2450" i="1" spc="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бiлмесе</a:t>
            </a:r>
            <a:r>
              <a:rPr sz="2450" i="1" spc="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ғана</a:t>
            </a:r>
            <a:r>
              <a:rPr sz="2450" i="1" spc="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өздерiн</a:t>
            </a:r>
            <a:r>
              <a:rPr sz="2450" i="1" spc="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еркін</a:t>
            </a:r>
            <a:endParaRPr sz="2450" dirty="0">
              <a:latin typeface="Verdana"/>
              <a:cs typeface="Verdana"/>
            </a:endParaRPr>
          </a:p>
          <a:p>
            <a:pPr marR="95885" algn="ctr">
              <a:lnSpc>
                <a:spcPct val="100000"/>
              </a:lnSpc>
              <a:spcBef>
                <a:spcPts val="120"/>
              </a:spcBef>
            </a:pPr>
            <a:r>
              <a:rPr sz="2450" i="1" spc="45" dirty="0">
                <a:solidFill>
                  <a:srgbClr val="FFFFFF"/>
                </a:solidFill>
                <a:latin typeface="Verdana"/>
                <a:cs typeface="Verdana"/>
              </a:rPr>
              <a:t>ұстайды.</a:t>
            </a:r>
            <a:endParaRPr sz="2450" dirty="0">
              <a:latin typeface="Verdana"/>
              <a:cs typeface="Verdana"/>
            </a:endParaRPr>
          </a:p>
          <a:p>
            <a:pPr marL="81280" marR="73660" algn="ctr">
              <a:lnSpc>
                <a:spcPct val="104000"/>
              </a:lnSpc>
            </a:pPr>
            <a:r>
              <a:rPr sz="2450" i="1" spc="-26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50" i="1" spc="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Балалардың</a:t>
            </a:r>
            <a:r>
              <a:rPr sz="2450" i="1" spc="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мiнез-</a:t>
            </a:r>
            <a:r>
              <a:rPr sz="2450" i="1" spc="-6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50" dirty="0">
                <a:solidFill>
                  <a:srgbClr val="FFFFFF"/>
                </a:solidFill>
                <a:latin typeface="Verdana"/>
                <a:cs typeface="Verdana"/>
              </a:rPr>
              <a:t>құлықтарын</a:t>
            </a:r>
            <a:r>
              <a:rPr sz="2450" i="1" spc="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бақылай</a:t>
            </a:r>
            <a:r>
              <a:rPr sz="2450" i="1" spc="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отырып,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ол</a:t>
            </a:r>
            <a:r>
              <a:rPr sz="2450" i="1" spc="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әр</a:t>
            </a:r>
            <a:r>
              <a:rPr sz="2450" i="1" spc="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баланы</a:t>
            </a:r>
            <a:r>
              <a:rPr sz="2450" i="1" spc="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335" dirty="0">
                <a:solidFill>
                  <a:srgbClr val="FFFFFF"/>
                </a:solidFill>
                <a:latin typeface="Verdana"/>
                <a:cs typeface="Verdana"/>
              </a:rPr>
              <a:t>тұтас</a:t>
            </a:r>
            <a:r>
              <a:rPr sz="2450" i="1" spc="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160" dirty="0">
                <a:solidFill>
                  <a:srgbClr val="FFFFFF"/>
                </a:solidFill>
                <a:latin typeface="Verdana"/>
                <a:cs typeface="Verdana"/>
              </a:rPr>
              <a:t>тұлға</a:t>
            </a:r>
            <a:r>
              <a:rPr sz="2450" i="1" spc="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95" dirty="0">
                <a:solidFill>
                  <a:srgbClr val="FFFFFF"/>
                </a:solidFill>
                <a:latin typeface="Verdana"/>
                <a:cs typeface="Verdana"/>
              </a:rPr>
              <a:t>ретiнде</a:t>
            </a:r>
            <a:r>
              <a:rPr sz="2450" i="1" spc="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көредi.</a:t>
            </a:r>
            <a:endParaRPr sz="2450" dirty="0">
              <a:latin typeface="Verdana"/>
              <a:cs typeface="Verdana"/>
            </a:endParaRPr>
          </a:p>
          <a:p>
            <a:pPr marL="385445" marR="481965" indent="253365">
              <a:lnSpc>
                <a:spcPct val="104000"/>
              </a:lnSpc>
            </a:pPr>
            <a:r>
              <a:rPr sz="2450" i="1" spc="-26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50" i="1" spc="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Баланың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ұжымдағы</a:t>
            </a:r>
            <a:r>
              <a:rPr sz="2450" i="1" spc="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25" dirty="0">
                <a:solidFill>
                  <a:srgbClr val="FFFFFF"/>
                </a:solidFill>
                <a:latin typeface="Verdana"/>
                <a:cs typeface="Verdana"/>
              </a:rPr>
              <a:t>қылығы,</a:t>
            </a:r>
            <a:r>
              <a:rPr sz="2450" i="1" spc="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сөйлеген</a:t>
            </a:r>
            <a:r>
              <a:rPr sz="2450" i="1" spc="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сөзi, </a:t>
            </a:r>
            <a:r>
              <a:rPr sz="2450" i="1" spc="65" dirty="0">
                <a:solidFill>
                  <a:srgbClr val="FFFFFF"/>
                </a:solidFill>
                <a:latin typeface="Verdana"/>
                <a:cs typeface="Verdana"/>
              </a:rPr>
              <a:t>күйзелiстерi</a:t>
            </a:r>
            <a:r>
              <a:rPr sz="2450" i="1" spc="2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оның</a:t>
            </a:r>
            <a:r>
              <a:rPr sz="2450" i="1" spc="2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құрдастарының</a:t>
            </a:r>
            <a:r>
              <a:rPr sz="2450" i="1" spc="2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сөздерiнен,</a:t>
            </a:r>
            <a:endParaRPr sz="2450" dirty="0">
              <a:latin typeface="Verdana"/>
              <a:cs typeface="Verdana"/>
            </a:endParaRPr>
          </a:p>
          <a:p>
            <a:pPr marL="453390" marR="239395" indent="-310515">
              <a:lnSpc>
                <a:spcPct val="104000"/>
              </a:lnSpc>
            </a:pPr>
            <a:r>
              <a:rPr sz="2450" i="1" spc="-20" dirty="0">
                <a:solidFill>
                  <a:srgbClr val="FFFFFF"/>
                </a:solidFill>
                <a:latin typeface="Verdana"/>
                <a:cs typeface="Verdana"/>
              </a:rPr>
              <a:t>қылығынан</a:t>
            </a:r>
            <a:r>
              <a:rPr sz="2450" i="1" spc="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туындайды.</a:t>
            </a:r>
            <a:r>
              <a:rPr sz="2450" i="1" spc="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65" dirty="0">
                <a:solidFill>
                  <a:srgbClr val="FFFFFF"/>
                </a:solidFill>
                <a:latin typeface="Verdana"/>
                <a:cs typeface="Verdana"/>
              </a:rPr>
              <a:t>Сондықтан</a:t>
            </a:r>
            <a:r>
              <a:rPr sz="2450" i="1" spc="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бақылау</a:t>
            </a:r>
            <a:r>
              <a:rPr sz="2450" i="1" spc="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әдiсi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баланың</a:t>
            </a:r>
            <a:r>
              <a:rPr sz="2450" i="1" spc="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ұжымдағы</a:t>
            </a:r>
            <a:r>
              <a:rPr sz="2450" i="1" spc="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басқа</a:t>
            </a:r>
            <a:r>
              <a:rPr sz="2450" i="1" spc="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балалармен</a:t>
            </a:r>
            <a:r>
              <a:rPr sz="2450" i="1" spc="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қандай</a:t>
            </a:r>
            <a:endParaRPr sz="2450" dirty="0">
              <a:latin typeface="Verdana"/>
              <a:cs typeface="Verdana"/>
            </a:endParaRPr>
          </a:p>
          <a:p>
            <a:pPr marL="125730">
              <a:lnSpc>
                <a:spcPct val="100000"/>
              </a:lnSpc>
              <a:spcBef>
                <a:spcPts val="114"/>
              </a:spcBef>
            </a:pPr>
            <a:r>
              <a:rPr sz="2450" i="1" spc="-20" dirty="0">
                <a:solidFill>
                  <a:srgbClr val="FFFFFF"/>
                </a:solidFill>
                <a:latin typeface="Verdana"/>
                <a:cs typeface="Verdana"/>
              </a:rPr>
              <a:t>қарым-</a:t>
            </a:r>
            <a:r>
              <a:rPr sz="2450" i="1" spc="-5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180" dirty="0">
                <a:solidFill>
                  <a:srgbClr val="FFFFFF"/>
                </a:solidFill>
                <a:latin typeface="Verdana"/>
                <a:cs typeface="Verdana"/>
              </a:rPr>
              <a:t>қатынаста</a:t>
            </a:r>
            <a:r>
              <a:rPr sz="2450" i="1" spc="3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45" dirty="0">
                <a:solidFill>
                  <a:srgbClr val="FFFFFF"/>
                </a:solidFill>
                <a:latin typeface="Verdana"/>
                <a:cs typeface="Verdana"/>
              </a:rPr>
              <a:t>болатынына</a:t>
            </a:r>
            <a:r>
              <a:rPr sz="2450" i="1" spc="3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мүмкiндiк</a:t>
            </a:r>
            <a:r>
              <a:rPr sz="2450" i="1" spc="3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бередi.</a:t>
            </a:r>
            <a:endParaRPr sz="2450" dirty="0">
              <a:latin typeface="Verdana"/>
              <a:cs typeface="Verdana"/>
            </a:endParaRPr>
          </a:p>
          <a:p>
            <a:pPr marL="826769" marR="5080" indent="-814705">
              <a:lnSpc>
                <a:spcPct val="104000"/>
              </a:lnSpc>
            </a:pPr>
            <a:r>
              <a:rPr sz="2450" i="1" spc="-26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50" i="1" spc="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Бақылау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әдiсi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бала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мен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65" dirty="0">
                <a:solidFill>
                  <a:srgbClr val="FFFFFF"/>
                </a:solidFill>
                <a:latin typeface="Verdana"/>
                <a:cs typeface="Verdana"/>
              </a:rPr>
              <a:t>мұғалiм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арасындағы</a:t>
            </a:r>
            <a:r>
              <a:rPr sz="2450" i="1" spc="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өзара байланысын</a:t>
            </a:r>
            <a:r>
              <a:rPr sz="2450" i="1" spc="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75" dirty="0">
                <a:solidFill>
                  <a:srgbClr val="FFFFFF"/>
                </a:solidFill>
                <a:latin typeface="Verdana"/>
                <a:cs typeface="Verdana"/>
              </a:rPr>
              <a:t>анықтауға</a:t>
            </a:r>
            <a:r>
              <a:rPr sz="2450" i="1" spc="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dirty="0">
                <a:solidFill>
                  <a:srgbClr val="FFFFFF"/>
                </a:solidFill>
                <a:latin typeface="Verdana"/>
                <a:cs typeface="Verdana"/>
              </a:rPr>
              <a:t>мүмкiндiк</a:t>
            </a:r>
            <a:r>
              <a:rPr sz="2450" i="1" spc="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i="1" spc="-10" dirty="0">
                <a:solidFill>
                  <a:srgbClr val="FFFFFF"/>
                </a:solidFill>
                <a:latin typeface="Verdana"/>
                <a:cs typeface="Verdana"/>
              </a:rPr>
              <a:t>бередi.</a:t>
            </a:r>
            <a:endParaRPr sz="245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5522" y="3815370"/>
            <a:ext cx="8053070" cy="485140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3030" algn="ctr">
              <a:lnSpc>
                <a:spcPct val="100000"/>
              </a:lnSpc>
              <a:spcBef>
                <a:spcPts val="120"/>
              </a:spcBef>
            </a:pP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Жағымсыз</a:t>
            </a:r>
            <a:r>
              <a:rPr sz="2750" i="1" spc="5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114" dirty="0">
                <a:solidFill>
                  <a:srgbClr val="FFFFFF"/>
                </a:solidFill>
                <a:latin typeface="Verdana"/>
                <a:cs typeface="Verdana"/>
              </a:rPr>
              <a:t>жақтары:</a:t>
            </a:r>
            <a:endParaRPr sz="2750" dirty="0">
              <a:latin typeface="Verdana"/>
              <a:cs typeface="Verdana"/>
            </a:endParaRPr>
          </a:p>
          <a:p>
            <a:pPr marL="113030" algn="ctr">
              <a:lnSpc>
                <a:spcPct val="100000"/>
              </a:lnSpc>
              <a:spcBef>
                <a:spcPts val="170"/>
              </a:spcBef>
            </a:pPr>
            <a:r>
              <a:rPr sz="2750" i="1" spc="-29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750" i="1" spc="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Бақылап</a:t>
            </a:r>
            <a:r>
              <a:rPr sz="2750" i="1" spc="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235" dirty="0">
                <a:solidFill>
                  <a:srgbClr val="FFFFFF"/>
                </a:solidFill>
                <a:latin typeface="Verdana"/>
                <a:cs typeface="Verdana"/>
              </a:rPr>
              <a:t>жатқан</a:t>
            </a:r>
            <a:r>
              <a:rPr sz="2750" i="1" spc="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80" dirty="0">
                <a:solidFill>
                  <a:srgbClr val="FFFFFF"/>
                </a:solidFill>
                <a:latin typeface="Verdana"/>
                <a:cs typeface="Verdana"/>
              </a:rPr>
              <a:t>деректердiң</a:t>
            </a:r>
            <a:endParaRPr sz="2750" dirty="0">
              <a:latin typeface="Verdana"/>
              <a:cs typeface="Verdana"/>
            </a:endParaRPr>
          </a:p>
          <a:p>
            <a:pPr marL="1793875" marR="8890" indent="-1781810">
              <a:lnSpc>
                <a:spcPts val="3470"/>
              </a:lnSpc>
              <a:spcBef>
                <a:spcPts val="140"/>
              </a:spcBef>
            </a:pPr>
            <a:r>
              <a:rPr sz="2750" i="1" spc="-25" dirty="0">
                <a:solidFill>
                  <a:srgbClr val="FFFFFF"/>
                </a:solidFill>
                <a:latin typeface="Verdana"/>
                <a:cs typeface="Verdana"/>
              </a:rPr>
              <a:t>шындылығы</a:t>
            </a:r>
            <a:r>
              <a:rPr sz="2750" i="1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әр</a:t>
            </a:r>
            <a:r>
              <a:rPr sz="2750" i="1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70" dirty="0">
                <a:solidFill>
                  <a:srgbClr val="FFFFFF"/>
                </a:solidFill>
                <a:latin typeface="Verdana"/>
                <a:cs typeface="Verdana"/>
              </a:rPr>
              <a:t>құбылыстың</a:t>
            </a:r>
            <a:r>
              <a:rPr sz="2750" i="1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95" dirty="0">
                <a:solidFill>
                  <a:srgbClr val="FFFFFF"/>
                </a:solidFill>
                <a:latin typeface="Verdana"/>
                <a:cs typeface="Verdana"/>
              </a:rPr>
              <a:t>түсiнушiлiгiн, </a:t>
            </a:r>
            <a:r>
              <a:rPr sz="2750" i="1" spc="90" dirty="0">
                <a:solidFill>
                  <a:srgbClr val="FFFFFF"/>
                </a:solidFill>
                <a:latin typeface="Verdana"/>
                <a:cs typeface="Verdana"/>
              </a:rPr>
              <a:t>талдауын</a:t>
            </a:r>
            <a:r>
              <a:rPr sz="2750" i="1" spc="2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-10" dirty="0">
                <a:solidFill>
                  <a:srgbClr val="FFFFFF"/>
                </a:solidFill>
                <a:latin typeface="Verdana"/>
                <a:cs typeface="Verdana"/>
              </a:rPr>
              <a:t>қиындатады;</a:t>
            </a:r>
            <a:endParaRPr sz="2750" dirty="0">
              <a:latin typeface="Verdana"/>
              <a:cs typeface="Verdana"/>
            </a:endParaRPr>
          </a:p>
          <a:p>
            <a:pPr marL="125730">
              <a:lnSpc>
                <a:spcPct val="100000"/>
              </a:lnSpc>
              <a:spcBef>
                <a:spcPts val="20"/>
              </a:spcBef>
            </a:pPr>
            <a:r>
              <a:rPr sz="2750" i="1" spc="-29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750" i="1" spc="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sz="2750" i="1" spc="1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бақылай</a:t>
            </a:r>
            <a:r>
              <a:rPr sz="2750" i="1" spc="1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65" dirty="0">
                <a:solidFill>
                  <a:srgbClr val="FFFFFF"/>
                </a:solidFill>
                <a:latin typeface="Verdana"/>
                <a:cs typeface="Verdana"/>
              </a:rPr>
              <a:t>отырып,</a:t>
            </a:r>
            <a:r>
              <a:rPr sz="2750" i="1" spc="1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215" dirty="0">
                <a:solidFill>
                  <a:srgbClr val="FFFFFF"/>
                </a:solidFill>
                <a:latin typeface="Verdana"/>
                <a:cs typeface="Verdana"/>
              </a:rPr>
              <a:t>зерттеушi</a:t>
            </a:r>
            <a:endParaRPr sz="2750" dirty="0">
              <a:latin typeface="Verdana"/>
              <a:cs typeface="Verdana"/>
            </a:endParaRPr>
          </a:p>
          <a:p>
            <a:pPr marL="2346325" marR="461645" indent="-1881505">
              <a:lnSpc>
                <a:spcPts val="3470"/>
              </a:lnSpc>
              <a:spcBef>
                <a:spcPts val="140"/>
              </a:spcBef>
            </a:pP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ешнәрсенi</a:t>
            </a:r>
            <a:r>
              <a:rPr sz="2750" i="1" spc="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305" dirty="0">
                <a:solidFill>
                  <a:srgbClr val="FFFFFF"/>
                </a:solidFill>
                <a:latin typeface="Verdana"/>
                <a:cs typeface="Verdana"/>
              </a:rPr>
              <a:t>түзете</a:t>
            </a:r>
            <a:r>
              <a:rPr sz="2750" i="1" spc="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алмайды,</a:t>
            </a:r>
            <a:r>
              <a:rPr sz="2750" i="1" spc="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250" dirty="0">
                <a:solidFill>
                  <a:srgbClr val="FFFFFF"/>
                </a:solidFill>
                <a:latin typeface="Verdana"/>
                <a:cs typeface="Verdana"/>
              </a:rPr>
              <a:t>тек</a:t>
            </a:r>
            <a:r>
              <a:rPr sz="2750" i="1" spc="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-20" dirty="0">
                <a:solidFill>
                  <a:srgbClr val="FFFFFF"/>
                </a:solidFill>
                <a:latin typeface="Verdana"/>
                <a:cs typeface="Verdana"/>
              </a:rPr>
              <a:t>қана </a:t>
            </a:r>
            <a:r>
              <a:rPr sz="2750" i="1" dirty="0" err="1">
                <a:solidFill>
                  <a:srgbClr val="FFFFFF"/>
                </a:solidFill>
                <a:latin typeface="Verdana"/>
                <a:cs typeface="Verdana"/>
              </a:rPr>
              <a:t>бақылап</a:t>
            </a:r>
            <a:r>
              <a:rPr sz="2750" i="1" spc="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ru-RU" sz="2750" i="1" spc="150" dirty="0" err="1">
                <a:solidFill>
                  <a:srgbClr val="FFFFFF"/>
                </a:solidFill>
                <a:latin typeface="Verdana"/>
                <a:cs typeface="Verdana"/>
              </a:rPr>
              <a:t>отырады</a:t>
            </a:r>
            <a:r>
              <a:rPr sz="2750" i="1" spc="150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2750" dirty="0">
              <a:latin typeface="Verdana"/>
              <a:cs typeface="Verdana"/>
            </a:endParaRPr>
          </a:p>
          <a:p>
            <a:pPr marL="523875">
              <a:lnSpc>
                <a:spcPct val="100000"/>
              </a:lnSpc>
              <a:spcBef>
                <a:spcPts val="20"/>
              </a:spcBef>
            </a:pPr>
            <a:r>
              <a:rPr sz="2750" i="1" spc="-29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750" i="1" spc="2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229" dirty="0">
                <a:solidFill>
                  <a:srgbClr val="FFFFFF"/>
                </a:solidFill>
                <a:latin typeface="Verdana"/>
                <a:cs typeface="Verdana"/>
              </a:rPr>
              <a:t>Зерттеушi</a:t>
            </a:r>
            <a:r>
              <a:rPr sz="2750" i="1" spc="2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бiр</a:t>
            </a:r>
            <a:r>
              <a:rPr sz="2750" i="1" spc="2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130" dirty="0">
                <a:solidFill>
                  <a:srgbClr val="FFFFFF"/>
                </a:solidFill>
                <a:latin typeface="Verdana"/>
                <a:cs typeface="Verdana"/>
              </a:rPr>
              <a:t>деректi</a:t>
            </a:r>
            <a:r>
              <a:rPr sz="2750" i="1" spc="2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бiрнеше</a:t>
            </a:r>
            <a:r>
              <a:rPr sz="2750" i="1" spc="2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240" dirty="0">
                <a:solidFill>
                  <a:srgbClr val="FFFFFF"/>
                </a:solidFill>
                <a:latin typeface="Verdana"/>
                <a:cs typeface="Verdana"/>
              </a:rPr>
              <a:t>рет</a:t>
            </a:r>
            <a:endParaRPr sz="2750" dirty="0">
              <a:latin typeface="Verdana"/>
              <a:cs typeface="Verdana"/>
            </a:endParaRPr>
          </a:p>
          <a:p>
            <a:pPr marL="163195">
              <a:lnSpc>
                <a:spcPct val="100000"/>
              </a:lnSpc>
              <a:spcBef>
                <a:spcPts val="170"/>
              </a:spcBef>
            </a:pPr>
            <a:r>
              <a:rPr sz="2750" i="1" spc="70" dirty="0">
                <a:solidFill>
                  <a:srgbClr val="FFFFFF"/>
                </a:solidFill>
                <a:latin typeface="Verdana"/>
                <a:cs typeface="Verdana"/>
              </a:rPr>
              <a:t>қайталануын</a:t>
            </a:r>
            <a:r>
              <a:rPr sz="2750" i="1" spc="2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155" dirty="0">
                <a:solidFill>
                  <a:srgbClr val="FFFFFF"/>
                </a:solidFill>
                <a:latin typeface="Verdana"/>
                <a:cs typeface="Verdana"/>
              </a:rPr>
              <a:t>қамтамасыз</a:t>
            </a:r>
            <a:r>
              <a:rPr sz="2750" i="1" spc="25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245" dirty="0">
                <a:solidFill>
                  <a:srgbClr val="FFFFFF"/>
                </a:solidFill>
                <a:latin typeface="Verdana"/>
                <a:cs typeface="Verdana"/>
              </a:rPr>
              <a:t>ете</a:t>
            </a:r>
            <a:r>
              <a:rPr sz="2750" i="1" spc="25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-10" dirty="0">
                <a:solidFill>
                  <a:srgbClr val="FFFFFF"/>
                </a:solidFill>
                <a:latin typeface="Verdana"/>
                <a:cs typeface="Verdana"/>
              </a:rPr>
              <a:t>алмайды.</a:t>
            </a:r>
            <a:endParaRPr sz="2750" dirty="0">
              <a:latin typeface="Verdana"/>
              <a:cs typeface="Verdana"/>
            </a:endParaRPr>
          </a:p>
          <a:p>
            <a:pPr marL="1202055" marR="815340" indent="-266065">
              <a:lnSpc>
                <a:spcPts val="3470"/>
              </a:lnSpc>
              <a:spcBef>
                <a:spcPts val="95"/>
              </a:spcBef>
            </a:pPr>
            <a:r>
              <a:rPr sz="2750" i="1" spc="-29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750" i="1" spc="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Бақылау</a:t>
            </a:r>
            <a:r>
              <a:rPr sz="2750" i="1" spc="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әдiсi</a:t>
            </a:r>
            <a:r>
              <a:rPr sz="2750" i="1" spc="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dirty="0">
                <a:solidFill>
                  <a:srgbClr val="FFFFFF"/>
                </a:solidFill>
                <a:latin typeface="Verdana"/>
                <a:cs typeface="Verdana"/>
              </a:rPr>
              <a:t>арқылы</a:t>
            </a:r>
            <a:r>
              <a:rPr sz="2750" i="1" spc="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35" dirty="0">
                <a:solidFill>
                  <a:srgbClr val="FFFFFF"/>
                </a:solidFill>
                <a:latin typeface="Verdana"/>
                <a:cs typeface="Verdana"/>
              </a:rPr>
              <a:t>жиналған </a:t>
            </a:r>
            <a:r>
              <a:rPr sz="2750" i="1" spc="90" dirty="0">
                <a:solidFill>
                  <a:srgbClr val="FFFFFF"/>
                </a:solidFill>
                <a:latin typeface="Verdana"/>
                <a:cs typeface="Verdana"/>
              </a:rPr>
              <a:t>деректер</a:t>
            </a:r>
            <a:r>
              <a:rPr sz="2750" i="1" spc="2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180" dirty="0">
                <a:solidFill>
                  <a:srgbClr val="FFFFFF"/>
                </a:solidFill>
                <a:latin typeface="Verdana"/>
                <a:cs typeface="Verdana"/>
              </a:rPr>
              <a:t>суреттелген</a:t>
            </a:r>
            <a:r>
              <a:rPr sz="2750" i="1" spc="2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750" i="1" spc="145" dirty="0">
                <a:solidFill>
                  <a:srgbClr val="FFFFFF"/>
                </a:solidFill>
                <a:latin typeface="Verdana"/>
                <a:cs typeface="Verdana"/>
              </a:rPr>
              <a:t>түрде</a:t>
            </a:r>
            <a:endParaRPr sz="275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23072" y="8658799"/>
            <a:ext cx="2613660" cy="4483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750" i="1" spc="-10" dirty="0">
                <a:solidFill>
                  <a:srgbClr val="FFFFFF"/>
                </a:solidFill>
                <a:latin typeface="Verdana"/>
                <a:cs typeface="Verdana"/>
              </a:rPr>
              <a:t>қабылданады.</a:t>
            </a:r>
            <a:endParaRPr sz="27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617886" y="8890609"/>
            <a:ext cx="17875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9305" algn="l"/>
              </a:tabLst>
            </a:pPr>
            <a:r>
              <a:rPr sz="3000" b="1" spc="-25" dirty="0">
                <a:solidFill>
                  <a:srgbClr val="2A4A9D"/>
                </a:solidFill>
                <a:latin typeface="Tahoma"/>
                <a:cs typeface="Tahoma"/>
              </a:rPr>
              <a:t>50</a:t>
            </a:r>
            <a:r>
              <a:rPr sz="3000" b="1" dirty="0">
                <a:solidFill>
                  <a:srgbClr val="2A4A9D"/>
                </a:solidFill>
                <a:latin typeface="Tahoma"/>
                <a:cs typeface="Tahoma"/>
              </a:rPr>
              <a:t>	0</a:t>
            </a:r>
            <a:r>
              <a:rPr sz="3000" b="1" spc="335" dirty="0">
                <a:solidFill>
                  <a:srgbClr val="2A4A9D"/>
                </a:solidFill>
                <a:latin typeface="Tahoma"/>
                <a:cs typeface="Tahoma"/>
              </a:rPr>
              <a:t> </a:t>
            </a:r>
            <a:r>
              <a:rPr sz="3000" b="1" spc="-335" dirty="0">
                <a:solidFill>
                  <a:srgbClr val="2A4A9D"/>
                </a:solidFill>
                <a:latin typeface="Tahoma"/>
                <a:cs typeface="Tahoma"/>
              </a:rPr>
              <a:t>/</a:t>
            </a:r>
            <a:r>
              <a:rPr sz="3000" b="1" spc="335" dirty="0">
                <a:solidFill>
                  <a:srgbClr val="2A4A9D"/>
                </a:solidFill>
                <a:latin typeface="Tahoma"/>
                <a:cs typeface="Tahoma"/>
              </a:rPr>
              <a:t> </a:t>
            </a:r>
            <a:r>
              <a:rPr sz="3000" b="1" spc="-50" dirty="0">
                <a:solidFill>
                  <a:srgbClr val="2A4A9D"/>
                </a:solidFill>
                <a:latin typeface="Tahoma"/>
                <a:cs typeface="Tahoma"/>
              </a:rPr>
              <a:t>Y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643120" cy="4643120"/>
            <a:chOff x="0" y="0"/>
            <a:chExt cx="4643120" cy="46431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643120" cy="4643120"/>
            </a:xfrm>
            <a:custGeom>
              <a:avLst/>
              <a:gdLst/>
              <a:ahLst/>
              <a:cxnLst/>
              <a:rect l="l" t="t" r="r" b="b"/>
              <a:pathLst>
                <a:path w="4643120" h="4643120">
                  <a:moveTo>
                    <a:pt x="4642895" y="0"/>
                  </a:moveTo>
                  <a:lnTo>
                    <a:pt x="17" y="4642878"/>
                  </a:lnTo>
                  <a:lnTo>
                    <a:pt x="0" y="0"/>
                  </a:lnTo>
                  <a:lnTo>
                    <a:pt x="4642895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4138929" cy="4138929"/>
            </a:xfrm>
            <a:custGeom>
              <a:avLst/>
              <a:gdLst/>
              <a:ahLst/>
              <a:cxnLst/>
              <a:rect l="l" t="t" r="r" b="b"/>
              <a:pathLst>
                <a:path w="4138929" h="4138929">
                  <a:moveTo>
                    <a:pt x="0" y="3874984"/>
                  </a:moveTo>
                  <a:lnTo>
                    <a:pt x="3874952" y="0"/>
                  </a:lnTo>
                  <a:lnTo>
                    <a:pt x="4138564" y="0"/>
                  </a:lnTo>
                  <a:lnTo>
                    <a:pt x="263607" y="3874984"/>
                  </a:lnTo>
                  <a:lnTo>
                    <a:pt x="0" y="3874984"/>
                  </a:lnTo>
                  <a:close/>
                </a:path>
                <a:path w="4138929" h="4138929">
                  <a:moveTo>
                    <a:pt x="0" y="4138592"/>
                  </a:moveTo>
                  <a:lnTo>
                    <a:pt x="0" y="3874984"/>
                  </a:lnTo>
                  <a:lnTo>
                    <a:pt x="263607" y="3874984"/>
                  </a:lnTo>
                  <a:lnTo>
                    <a:pt x="0" y="41385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5644037"/>
            <a:ext cx="4643120" cy="4643120"/>
            <a:chOff x="0" y="5644037"/>
            <a:chExt cx="4643120" cy="4643120"/>
          </a:xfrm>
        </p:grpSpPr>
        <p:sp>
          <p:nvSpPr>
            <p:cNvPr id="6" name="object 6"/>
            <p:cNvSpPr/>
            <p:nvPr/>
          </p:nvSpPr>
          <p:spPr>
            <a:xfrm>
              <a:off x="0" y="5644037"/>
              <a:ext cx="4643120" cy="4643120"/>
            </a:xfrm>
            <a:custGeom>
              <a:avLst/>
              <a:gdLst/>
              <a:ahLst/>
              <a:cxnLst/>
              <a:rect l="l" t="t" r="r" b="b"/>
              <a:pathLst>
                <a:path w="4643120" h="4643120">
                  <a:moveTo>
                    <a:pt x="4642937" y="4642920"/>
                  </a:moveTo>
                  <a:lnTo>
                    <a:pt x="0" y="4642962"/>
                  </a:lnTo>
                  <a:lnTo>
                    <a:pt x="0" y="17"/>
                  </a:lnTo>
                  <a:lnTo>
                    <a:pt x="4642937" y="464292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148435"/>
              <a:ext cx="4138929" cy="4138929"/>
            </a:xfrm>
            <a:custGeom>
              <a:avLst/>
              <a:gdLst/>
              <a:ahLst/>
              <a:cxnLst/>
              <a:rect l="l" t="t" r="r" b="b"/>
              <a:pathLst>
                <a:path w="4138929" h="4138929">
                  <a:moveTo>
                    <a:pt x="0" y="258148"/>
                  </a:moveTo>
                  <a:lnTo>
                    <a:pt x="258115" y="258115"/>
                  </a:lnTo>
                  <a:lnTo>
                    <a:pt x="1863692" y="1863692"/>
                  </a:lnTo>
                  <a:lnTo>
                    <a:pt x="4138564" y="4138564"/>
                  </a:lnTo>
                  <a:lnTo>
                    <a:pt x="3880416" y="4138564"/>
                  </a:lnTo>
                  <a:lnTo>
                    <a:pt x="0" y="258148"/>
                  </a:lnTo>
                  <a:close/>
                </a:path>
                <a:path w="4138929" h="4138929">
                  <a:moveTo>
                    <a:pt x="0" y="258115"/>
                  </a:moveTo>
                  <a:lnTo>
                    <a:pt x="0" y="0"/>
                  </a:lnTo>
                  <a:lnTo>
                    <a:pt x="258115" y="258115"/>
                  </a:lnTo>
                  <a:lnTo>
                    <a:pt x="0" y="258115"/>
                  </a:lnTo>
                  <a:close/>
                </a:path>
                <a:path w="4138929" h="4138929">
                  <a:moveTo>
                    <a:pt x="3874951" y="4138564"/>
                  </a:moveTo>
                  <a:lnTo>
                    <a:pt x="3877684" y="4135832"/>
                  </a:lnTo>
                  <a:lnTo>
                    <a:pt x="3880416" y="4138564"/>
                  </a:lnTo>
                  <a:lnTo>
                    <a:pt x="3874951" y="41385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757402"/>
              <a:ext cx="3529965" cy="3529965"/>
            </a:xfrm>
            <a:custGeom>
              <a:avLst/>
              <a:gdLst/>
              <a:ahLst/>
              <a:cxnLst/>
              <a:rect l="l" t="t" r="r" b="b"/>
              <a:pathLst>
                <a:path w="3529965" h="3529965">
                  <a:moveTo>
                    <a:pt x="3529613" y="3529596"/>
                  </a:moveTo>
                  <a:lnTo>
                    <a:pt x="0" y="3529596"/>
                  </a:lnTo>
                  <a:lnTo>
                    <a:pt x="0" y="17"/>
                  </a:lnTo>
                  <a:lnTo>
                    <a:pt x="3529613" y="3529596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7261800"/>
              <a:ext cx="3025775" cy="3025775"/>
            </a:xfrm>
            <a:custGeom>
              <a:avLst/>
              <a:gdLst/>
              <a:ahLst/>
              <a:cxnLst/>
              <a:rect l="l" t="t" r="r" b="b"/>
              <a:pathLst>
                <a:path w="3025775" h="3025775">
                  <a:moveTo>
                    <a:pt x="0" y="258115"/>
                  </a:moveTo>
                  <a:lnTo>
                    <a:pt x="0" y="0"/>
                  </a:lnTo>
                  <a:lnTo>
                    <a:pt x="258115" y="258115"/>
                  </a:lnTo>
                  <a:lnTo>
                    <a:pt x="0" y="258115"/>
                  </a:lnTo>
                  <a:close/>
                </a:path>
                <a:path w="3025775" h="3025775">
                  <a:moveTo>
                    <a:pt x="0" y="258148"/>
                  </a:moveTo>
                  <a:lnTo>
                    <a:pt x="258115" y="258115"/>
                  </a:lnTo>
                  <a:lnTo>
                    <a:pt x="0" y="0"/>
                  </a:lnTo>
                  <a:lnTo>
                    <a:pt x="3025199" y="3025199"/>
                  </a:lnTo>
                  <a:lnTo>
                    <a:pt x="2767051" y="3025199"/>
                  </a:lnTo>
                  <a:lnTo>
                    <a:pt x="0" y="2581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0129325" y="0"/>
            <a:ext cx="8159115" cy="10287000"/>
            <a:chOff x="10129325" y="0"/>
            <a:chExt cx="8159115" cy="10287000"/>
          </a:xfrm>
        </p:grpSpPr>
        <p:sp>
          <p:nvSpPr>
            <p:cNvPr id="11" name="object 11"/>
            <p:cNvSpPr/>
            <p:nvPr/>
          </p:nvSpPr>
          <p:spPr>
            <a:xfrm>
              <a:off x="10129325" y="0"/>
              <a:ext cx="8159115" cy="10287000"/>
            </a:xfrm>
            <a:custGeom>
              <a:avLst/>
              <a:gdLst/>
              <a:ahLst/>
              <a:cxnLst/>
              <a:rect l="l" t="t" r="r" b="b"/>
              <a:pathLst>
                <a:path w="8159115" h="10287000">
                  <a:moveTo>
                    <a:pt x="8158674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8158674" y="0"/>
                  </a:lnTo>
                  <a:lnTo>
                    <a:pt x="8158674" y="10286999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41457" y="2339256"/>
              <a:ext cx="6315074" cy="5505449"/>
            </a:xfrm>
            <a:prstGeom prst="rect">
              <a:avLst/>
            </a:prstGeom>
          </p:spPr>
        </p:pic>
      </p:grpSp>
      <p:sp>
        <p:nvSpPr>
          <p:cNvPr id="14" name="Выноска со стрелкой вниз 13"/>
          <p:cNvSpPr/>
          <p:nvPr/>
        </p:nvSpPr>
        <p:spPr>
          <a:xfrm>
            <a:off x="4177029" y="369695"/>
            <a:ext cx="5516685" cy="1730249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endParaRPr lang="ru-RU" sz="3200" dirty="0"/>
          </a:p>
        </p:txBody>
      </p:sp>
      <p:sp>
        <p:nvSpPr>
          <p:cNvPr id="15" name="Прямоугольник с двумя усеченными противолежащими углами 14"/>
          <p:cNvSpPr/>
          <p:nvPr/>
        </p:nvSpPr>
        <p:spPr>
          <a:xfrm>
            <a:off x="2586915" y="2240466"/>
            <a:ext cx="7433508" cy="227825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2870" algn="ctr">
              <a:lnSpc>
                <a:spcPts val="2745"/>
              </a:lnSpc>
              <a:spcBef>
                <a:spcPts val="130"/>
              </a:spcBef>
            </a:pP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550"/>
              </a:lnSpc>
            </a:pPr>
            <a:r>
              <a:rPr lang="en-US" sz="20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ДЕТТЕНГЕНДЕЙ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ӨТУІ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algn="ctr">
              <a:lnSpc>
                <a:spcPts val="2550"/>
              </a:lnSpc>
              <a:spcBef>
                <a:spcPts val="215"/>
              </a:spcBef>
            </a:pPr>
            <a:r>
              <a:rPr lang="ru-RU" sz="20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КОНСТАТАЦИЯЛАУШЫ</a:t>
            </a:r>
            <a:r>
              <a:rPr lang="ru-RU" sz="2000" b="1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ЭКСПЕРИМЕНТТЕ</a:t>
            </a:r>
            <a:r>
              <a:rPr lang="ru-RU" sz="2000" b="1" spc="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2000" b="1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 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endParaRPr lang="ru-RU" sz="2000" dirty="0"/>
          </a:p>
        </p:txBody>
      </p:sp>
      <p:sp>
        <p:nvSpPr>
          <p:cNvPr id="16" name="Прямоугольник с двумя усеченными противолежащими углами 15"/>
          <p:cNvSpPr/>
          <p:nvPr/>
        </p:nvSpPr>
        <p:spPr>
          <a:xfrm>
            <a:off x="2695817" y="4635644"/>
            <a:ext cx="7433508" cy="227825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2870" algn="ctr">
              <a:lnSpc>
                <a:spcPts val="2745"/>
              </a:lnSpc>
              <a:spcBef>
                <a:spcPts val="130"/>
              </a:spcBef>
            </a:pPr>
            <a:r>
              <a:rPr lang="ru-RU" sz="2000" b="1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ТҰЛҒАЛЫҚ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9090" marR="331470" algn="ctr">
              <a:lnSpc>
                <a:spcPts val="2550"/>
              </a:lnSpc>
            </a:pP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ДАМУЫНА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sz="2000" b="1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ЛЕМГЕ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ҚАТЫНАСЫНА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b="1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ИНТЕЛЛЕКТУАЛДЫ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335"/>
              </a:lnSpc>
            </a:pP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ДАМУЫНА</a:t>
            </a:r>
            <a:r>
              <a:rPr lang="ru-RU" sz="2000" b="1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endParaRPr lang="ru-RU" sz="2000" dirty="0"/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95817" y="7144571"/>
            <a:ext cx="7433508" cy="314242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2870" algn="ctr">
              <a:lnSpc>
                <a:spcPts val="2745"/>
              </a:lnSpc>
              <a:spcBef>
                <a:spcPts val="130"/>
              </a:spcBef>
            </a:pP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0" marR="55880" indent="-635" algn="ctr">
              <a:lnSpc>
                <a:spcPts val="2550"/>
              </a:lnSpc>
              <a:spcBef>
                <a:spcPts val="215"/>
              </a:spcBef>
            </a:pP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ҢГІМЕЛЕСУ,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 Ж</a:t>
            </a:r>
            <a:r>
              <a:rPr lang="en-US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ЖАНАМА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ДІСТЕР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ЗЕРТТЕЛЕДІ, 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ДЕГЕНМЕН</a:t>
            </a:r>
            <a:r>
              <a:rPr lang="ru-RU" sz="2000" b="1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РБІР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ДІСІНІҢ</a:t>
            </a:r>
            <a:r>
              <a:rPr lang="ru-RU" sz="2000" b="1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805" marR="83185" algn="ctr">
              <a:lnSpc>
                <a:spcPts val="2550"/>
              </a:lnSpc>
            </a:pP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ТИІМСІЗ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ЖАҚТАРЫН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ЕСКЕРІП,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СОҢЫНАН </a:t>
            </a:r>
            <a:r>
              <a:rPr lang="ru-RU" sz="200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ҚОСАЛҚЫ</a:t>
            </a:r>
            <a:r>
              <a:rPr lang="ru-RU" sz="2000" b="1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ДІСТЕРДІ</a:t>
            </a:r>
            <a:r>
              <a:rPr lang="ru-RU" sz="2000" b="1" spc="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000" b="1" spc="2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704830" y="0"/>
            <a:ext cx="7583170" cy="10287000"/>
            <a:chOff x="10704924" y="0"/>
            <a:chExt cx="7583170" cy="10287000"/>
          </a:xfrm>
        </p:grpSpPr>
        <p:sp>
          <p:nvSpPr>
            <p:cNvPr id="3" name="object 3"/>
            <p:cNvSpPr/>
            <p:nvPr/>
          </p:nvSpPr>
          <p:spPr>
            <a:xfrm>
              <a:off x="13645096" y="500556"/>
              <a:ext cx="4643120" cy="9286240"/>
            </a:xfrm>
            <a:custGeom>
              <a:avLst/>
              <a:gdLst/>
              <a:ahLst/>
              <a:cxnLst/>
              <a:rect l="l" t="t" r="r" b="b"/>
              <a:pathLst>
                <a:path w="4643119" h="9286240">
                  <a:moveTo>
                    <a:pt x="4642903" y="9285805"/>
                  </a:moveTo>
                  <a:lnTo>
                    <a:pt x="0" y="4642902"/>
                  </a:lnTo>
                  <a:lnTo>
                    <a:pt x="4642903" y="0"/>
                  </a:lnTo>
                  <a:lnTo>
                    <a:pt x="4642903" y="9285805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149355" y="1004903"/>
              <a:ext cx="4138929" cy="8277225"/>
            </a:xfrm>
            <a:custGeom>
              <a:avLst/>
              <a:gdLst/>
              <a:ahLst/>
              <a:cxnLst/>
              <a:rect l="l" t="t" r="r" b="b"/>
              <a:pathLst>
                <a:path w="4138930" h="8277225">
                  <a:moveTo>
                    <a:pt x="1208598" y="5347210"/>
                  </a:moveTo>
                  <a:lnTo>
                    <a:pt x="0" y="4138611"/>
                  </a:lnTo>
                  <a:lnTo>
                    <a:pt x="4138611" y="0"/>
                  </a:lnTo>
                  <a:lnTo>
                    <a:pt x="4138644" y="258148"/>
                  </a:lnTo>
                  <a:lnTo>
                    <a:pt x="260895" y="4135865"/>
                  </a:lnTo>
                  <a:lnTo>
                    <a:pt x="4138612" y="8013582"/>
                  </a:lnTo>
                  <a:lnTo>
                    <a:pt x="4138644" y="8277190"/>
                  </a:lnTo>
                  <a:lnTo>
                    <a:pt x="1208598" y="5347210"/>
                  </a:lnTo>
                  <a:close/>
                </a:path>
                <a:path w="4138930" h="8277225">
                  <a:moveTo>
                    <a:pt x="4138644" y="258180"/>
                  </a:moveTo>
                  <a:close/>
                </a:path>
                <a:path w="4138930" h="8277225">
                  <a:moveTo>
                    <a:pt x="4138644" y="8013615"/>
                  </a:move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704919" y="11"/>
              <a:ext cx="7041515" cy="10287000"/>
            </a:xfrm>
            <a:custGeom>
              <a:avLst/>
              <a:gdLst/>
              <a:ahLst/>
              <a:cxnLst/>
              <a:rect l="l" t="t" r="r" b="b"/>
              <a:pathLst>
                <a:path w="7041515" h="10287000">
                  <a:moveTo>
                    <a:pt x="7041286" y="10287000"/>
                  </a:moveTo>
                  <a:lnTo>
                    <a:pt x="3792537" y="7038238"/>
                  </a:lnTo>
                  <a:lnTo>
                    <a:pt x="3520643" y="6766357"/>
                  </a:lnTo>
                  <a:lnTo>
                    <a:pt x="0" y="10287000"/>
                  </a:lnTo>
                  <a:lnTo>
                    <a:pt x="271894" y="10287000"/>
                  </a:lnTo>
                  <a:lnTo>
                    <a:pt x="3520643" y="7038238"/>
                  </a:lnTo>
                  <a:lnTo>
                    <a:pt x="6769405" y="10287000"/>
                  </a:lnTo>
                  <a:lnTo>
                    <a:pt x="7041286" y="10287000"/>
                  </a:lnTo>
                  <a:close/>
                </a:path>
                <a:path w="7041515" h="10287000">
                  <a:moveTo>
                    <a:pt x="7041299" y="0"/>
                  </a:moveTo>
                  <a:lnTo>
                    <a:pt x="6763626" y="0"/>
                  </a:lnTo>
                  <a:lnTo>
                    <a:pt x="3520643" y="3242970"/>
                  </a:lnTo>
                  <a:lnTo>
                    <a:pt x="277672" y="0"/>
                  </a:lnTo>
                  <a:lnTo>
                    <a:pt x="0" y="0"/>
                  </a:lnTo>
                  <a:lnTo>
                    <a:pt x="3520643" y="3520643"/>
                  </a:lnTo>
                  <a:lnTo>
                    <a:pt x="3798316" y="3242970"/>
                  </a:lnTo>
                  <a:lnTo>
                    <a:pt x="7041299" y="0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697910" y="3108163"/>
              <a:ext cx="3894337" cy="520618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663566" y="3073831"/>
              <a:ext cx="3963035" cy="5276850"/>
            </a:xfrm>
            <a:custGeom>
              <a:avLst/>
              <a:gdLst/>
              <a:ahLst/>
              <a:cxnLst/>
              <a:rect l="l" t="t" r="r" b="b"/>
              <a:pathLst>
                <a:path w="3963034" h="5276850">
                  <a:moveTo>
                    <a:pt x="3963022" y="0"/>
                  </a:moveTo>
                  <a:lnTo>
                    <a:pt x="0" y="0"/>
                  </a:lnTo>
                  <a:lnTo>
                    <a:pt x="0" y="68554"/>
                  </a:lnTo>
                  <a:lnTo>
                    <a:pt x="0" y="5207952"/>
                  </a:lnTo>
                  <a:lnTo>
                    <a:pt x="0" y="5276507"/>
                  </a:lnTo>
                  <a:lnTo>
                    <a:pt x="3963022" y="5276507"/>
                  </a:lnTo>
                  <a:lnTo>
                    <a:pt x="3963022" y="5207952"/>
                  </a:lnTo>
                  <a:lnTo>
                    <a:pt x="3894340" y="5207952"/>
                  </a:lnTo>
                  <a:lnTo>
                    <a:pt x="3894340" y="5207559"/>
                  </a:lnTo>
                  <a:lnTo>
                    <a:pt x="3963022" y="5207559"/>
                  </a:lnTo>
                  <a:lnTo>
                    <a:pt x="3963022" y="68681"/>
                  </a:lnTo>
                  <a:lnTo>
                    <a:pt x="3894340" y="68681"/>
                  </a:lnTo>
                  <a:lnTo>
                    <a:pt x="3894340" y="68554"/>
                  </a:lnTo>
                  <a:lnTo>
                    <a:pt x="3963022" y="68554"/>
                  </a:lnTo>
                  <a:lnTo>
                    <a:pt x="3963022" y="0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0"/>
            <a:ext cx="1633855" cy="1636395"/>
          </a:xfrm>
          <a:custGeom>
            <a:avLst/>
            <a:gdLst/>
            <a:ahLst/>
            <a:cxnLst/>
            <a:rect l="l" t="t" r="r" b="b"/>
            <a:pathLst>
              <a:path w="1633855" h="1636395">
                <a:moveTo>
                  <a:pt x="0" y="1635855"/>
                </a:moveTo>
                <a:lnTo>
                  <a:pt x="0" y="0"/>
                </a:lnTo>
                <a:lnTo>
                  <a:pt x="1633237" y="0"/>
                </a:lnTo>
                <a:lnTo>
                  <a:pt x="0" y="1635855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13415" y="2463811"/>
            <a:ext cx="10032365" cy="53594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  <a:tabLst>
                <a:tab pos="3476625" algn="l"/>
                <a:tab pos="4989830" algn="l"/>
              </a:tabLst>
            </a:pPr>
            <a:r>
              <a:rPr sz="3000" b="1" spc="250" dirty="0">
                <a:latin typeface="Arial"/>
                <a:cs typeface="Arial"/>
              </a:rPr>
              <a:t>ЭКСПЕРИМЕНТ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29" dirty="0">
                <a:latin typeface="Arial"/>
                <a:cs typeface="Arial"/>
              </a:rPr>
              <a:t>ƏДІСІ.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50" dirty="0">
                <a:latin typeface="Arial"/>
                <a:cs typeface="Arial"/>
              </a:rPr>
              <a:t>БАҚЫЛАУҒА</a:t>
            </a:r>
            <a:endParaRPr sz="3000" dirty="0">
              <a:latin typeface="Arial"/>
              <a:cs typeface="Arial"/>
            </a:endParaRPr>
          </a:p>
          <a:p>
            <a:pPr marL="390525" marR="382905" algn="ctr">
              <a:lnSpc>
                <a:spcPts val="4200"/>
              </a:lnSpc>
              <a:spcBef>
                <a:spcPts val="240"/>
              </a:spcBef>
              <a:tabLst>
                <a:tab pos="1602740" algn="l"/>
                <a:tab pos="3840479" algn="l"/>
                <a:tab pos="5227955" algn="l"/>
                <a:tab pos="5669915" algn="l"/>
              </a:tabLst>
            </a:pPr>
            <a:r>
              <a:rPr sz="3000" b="1" spc="260" dirty="0">
                <a:latin typeface="Arial"/>
                <a:cs typeface="Arial"/>
              </a:rPr>
              <a:t>ЗЕРТТЕУШІНІҢ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195" dirty="0">
                <a:latin typeface="Arial"/>
                <a:cs typeface="Arial"/>
              </a:rPr>
              <a:t>БАЛА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54" dirty="0">
                <a:latin typeface="Arial"/>
                <a:cs typeface="Arial"/>
              </a:rPr>
              <a:t>ПСИХИКАСЫНДАҒЫ </a:t>
            </a:r>
            <a:r>
              <a:rPr sz="3000" b="1" spc="195" dirty="0">
                <a:latin typeface="Arial"/>
                <a:cs typeface="Arial"/>
              </a:rPr>
              <a:t>ӨЗІН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50" dirty="0">
                <a:latin typeface="Arial"/>
                <a:cs typeface="Arial"/>
              </a:rPr>
              <a:t>ҚЫЗЫҚТЫРАТЫН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50" dirty="0">
                <a:latin typeface="Arial"/>
                <a:cs typeface="Arial"/>
              </a:rPr>
              <a:t>БЕЛГІЛЕРДІ</a:t>
            </a:r>
            <a:endParaRPr sz="3000" dirty="0">
              <a:latin typeface="Arial"/>
              <a:cs typeface="Arial"/>
            </a:endParaRPr>
          </a:p>
          <a:p>
            <a:pPr marL="977900" marR="970280" algn="ctr">
              <a:lnSpc>
                <a:spcPts val="4200"/>
              </a:lnSpc>
              <a:tabLst>
                <a:tab pos="3330575" algn="l"/>
                <a:tab pos="3403600" algn="l"/>
                <a:tab pos="4628515" algn="l"/>
                <a:tab pos="4686935" algn="l"/>
                <a:tab pos="5022850" algn="l"/>
                <a:tab pos="6414135" algn="l"/>
              </a:tabLst>
            </a:pPr>
            <a:r>
              <a:rPr sz="3000" b="1" spc="235" dirty="0">
                <a:latin typeface="Arial"/>
                <a:cs typeface="Arial"/>
              </a:rPr>
              <a:t>ТАБУЫНА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04" dirty="0">
                <a:latin typeface="Arial"/>
                <a:cs typeface="Arial"/>
              </a:rPr>
              <a:t>ƏСЕР</a:t>
            </a:r>
            <a:r>
              <a:rPr sz="3000" b="1" dirty="0">
                <a:latin typeface="Arial"/>
                <a:cs typeface="Arial"/>
              </a:rPr>
              <a:t>		</a:t>
            </a:r>
            <a:r>
              <a:rPr sz="3000" b="1" spc="229" dirty="0">
                <a:latin typeface="Arial"/>
                <a:cs typeface="Arial"/>
              </a:rPr>
              <a:t>ЕТЕТІН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45" dirty="0">
                <a:latin typeface="Arial"/>
                <a:cs typeface="Arial"/>
              </a:rPr>
              <a:t>НЕҒҰРЛЫМ БЕЛСЕНДІ</a:t>
            </a:r>
            <a:r>
              <a:rPr sz="3000" b="1" dirty="0">
                <a:latin typeface="Arial"/>
                <a:cs typeface="Arial"/>
              </a:rPr>
              <a:t>		</a:t>
            </a:r>
            <a:r>
              <a:rPr sz="3000" b="1" spc="195" dirty="0">
                <a:latin typeface="Arial"/>
                <a:cs typeface="Arial"/>
              </a:rPr>
              <a:t>ƏДІС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-50" dirty="0">
                <a:latin typeface="Arial"/>
                <a:cs typeface="Arial"/>
              </a:rPr>
              <a:t>–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50" dirty="0">
                <a:latin typeface="Arial"/>
                <a:cs typeface="Arial"/>
              </a:rPr>
              <a:t>ПСИХОЛОГИЯЛЫҚ</a:t>
            </a:r>
            <a:endParaRPr sz="3000" dirty="0">
              <a:latin typeface="Arial"/>
              <a:cs typeface="Arial"/>
            </a:endParaRPr>
          </a:p>
          <a:p>
            <a:pPr marL="536575" marR="528955" algn="ctr">
              <a:lnSpc>
                <a:spcPts val="4200"/>
              </a:lnSpc>
              <a:tabLst>
                <a:tab pos="3215640" algn="l"/>
                <a:tab pos="4157345" algn="l"/>
                <a:tab pos="5170805" algn="l"/>
                <a:tab pos="6576695" algn="l"/>
                <a:tab pos="7634605" algn="l"/>
              </a:tabLst>
            </a:pPr>
            <a:r>
              <a:rPr sz="3000" b="1" spc="254" dirty="0">
                <a:latin typeface="Arial"/>
                <a:cs typeface="Arial"/>
              </a:rPr>
              <a:t>ЭКСПЕРИМЕНТ.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50" dirty="0">
                <a:latin typeface="Arial"/>
                <a:cs typeface="Arial"/>
              </a:rPr>
              <a:t>ЭКСПЕРИМЕНТ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40" dirty="0">
                <a:latin typeface="Arial"/>
                <a:cs typeface="Arial"/>
              </a:rPr>
              <a:t>КЕЗІНДЕ </a:t>
            </a:r>
            <a:r>
              <a:rPr sz="3000" b="1" spc="250" dirty="0">
                <a:latin typeface="Arial"/>
                <a:cs typeface="Arial"/>
              </a:rPr>
              <a:t>ЗЕРТТЕУШІ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35" dirty="0">
                <a:latin typeface="Arial"/>
                <a:cs typeface="Arial"/>
              </a:rPr>
              <a:t>БАЛАҒА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20" dirty="0">
                <a:latin typeface="Arial"/>
                <a:cs typeface="Arial"/>
              </a:rPr>
              <a:t>ТҮРЛІ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190" dirty="0">
                <a:latin typeface="Arial"/>
                <a:cs typeface="Arial"/>
              </a:rPr>
              <a:t>ІС-</a:t>
            </a:r>
            <a:r>
              <a:rPr sz="3000" b="1" spc="-525" dirty="0">
                <a:latin typeface="Arial"/>
                <a:cs typeface="Arial"/>
              </a:rPr>
              <a:t> </a:t>
            </a:r>
            <a:r>
              <a:rPr sz="3000" b="1" spc="235" dirty="0">
                <a:latin typeface="Arial"/>
                <a:cs typeface="Arial"/>
              </a:rPr>
              <a:t>ƏРЕКЕТ</a:t>
            </a:r>
            <a:endParaRPr sz="3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9"/>
              </a:spcBef>
              <a:tabLst>
                <a:tab pos="2308225" algn="l"/>
                <a:tab pos="4336415" algn="l"/>
                <a:tab pos="6835140" algn="l"/>
                <a:tab pos="8282305" algn="l"/>
              </a:tabLst>
            </a:pPr>
            <a:r>
              <a:rPr sz="3000" b="1" spc="240" dirty="0">
                <a:latin typeface="Arial"/>
                <a:cs typeface="Arial"/>
              </a:rPr>
              <a:t>ЖАСАУҒА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25" dirty="0">
                <a:latin typeface="Arial"/>
                <a:cs typeface="Arial"/>
              </a:rPr>
              <a:t>ЖАҒДАЙ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29" dirty="0">
                <a:latin typeface="Arial"/>
                <a:cs typeface="Arial"/>
              </a:rPr>
              <a:t>ЖАСАЙДЫ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195" dirty="0">
                <a:latin typeface="Arial"/>
                <a:cs typeface="Arial"/>
              </a:rPr>
              <a:t>ЖƏНЕ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165" dirty="0">
                <a:latin typeface="Arial"/>
                <a:cs typeface="Arial"/>
              </a:rPr>
              <a:t>ІС-</a:t>
            </a:r>
            <a:endParaRPr sz="3000" dirty="0">
              <a:latin typeface="Arial"/>
              <a:cs typeface="Arial"/>
            </a:endParaRPr>
          </a:p>
          <a:p>
            <a:pPr marL="12065" marR="5080" indent="-635" algn="ctr">
              <a:lnSpc>
                <a:spcPts val="4200"/>
              </a:lnSpc>
              <a:spcBef>
                <a:spcPts val="100"/>
              </a:spcBef>
              <a:tabLst>
                <a:tab pos="1889125" algn="l"/>
                <a:tab pos="2435225" algn="l"/>
                <a:tab pos="4192904" algn="l"/>
                <a:tab pos="4545330" algn="l"/>
                <a:tab pos="4939030" algn="l"/>
                <a:tab pos="6446520" algn="l"/>
                <a:tab pos="7259320" algn="l"/>
                <a:tab pos="8275320" algn="l"/>
              </a:tabLst>
            </a:pPr>
            <a:r>
              <a:rPr sz="3000" b="1" spc="235" dirty="0">
                <a:latin typeface="Arial"/>
                <a:cs typeface="Arial"/>
              </a:rPr>
              <a:t>ƏРЕКЕТ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45" dirty="0">
                <a:latin typeface="Arial"/>
                <a:cs typeface="Arial"/>
              </a:rPr>
              <a:t>ТҮРЛЕРІН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110" dirty="0">
                <a:latin typeface="Arial"/>
                <a:cs typeface="Arial"/>
              </a:rPr>
              <a:t>ДЕ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40" dirty="0">
                <a:latin typeface="Arial"/>
                <a:cs typeface="Arial"/>
              </a:rPr>
              <a:t>ӨЗГЕРТІП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35" dirty="0">
                <a:latin typeface="Arial"/>
                <a:cs typeface="Arial"/>
              </a:rPr>
              <a:t>ОТЫРАДЫ, ОЛАРДЫҢ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29" dirty="0">
                <a:latin typeface="Arial"/>
                <a:cs typeface="Arial"/>
              </a:rPr>
              <a:t>АЛДЫНА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40" dirty="0">
                <a:latin typeface="Arial"/>
                <a:cs typeface="Arial"/>
              </a:rPr>
              <a:t>БЕЛГІЛІ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25" dirty="0">
                <a:latin typeface="Arial"/>
                <a:cs typeface="Arial"/>
              </a:rPr>
              <a:t>МІНДЕТ</a:t>
            </a:r>
            <a:r>
              <a:rPr sz="3000" b="1" dirty="0">
                <a:latin typeface="Arial"/>
                <a:cs typeface="Arial"/>
              </a:rPr>
              <a:t>	</a:t>
            </a:r>
            <a:r>
              <a:rPr sz="3000" b="1" spc="220" dirty="0">
                <a:latin typeface="Arial"/>
                <a:cs typeface="Arial"/>
              </a:rPr>
              <a:t>ҚОЯДЫ.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1707</Words>
  <Application>Microsoft Office PowerPoint</Application>
  <PresentationFormat>Произвольный</PresentationFormat>
  <Paragraphs>183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Tahoma</vt:lpstr>
      <vt:lpstr>Times New Roman</vt:lpstr>
      <vt:lpstr>Verdana</vt:lpstr>
      <vt:lpstr>Office Theme</vt:lpstr>
      <vt:lpstr>2 ДƏРІС</vt:lpstr>
      <vt:lpstr>Презентация PowerPoint</vt:lpstr>
      <vt:lpstr>БАЛАЛАР ПСИХОЛОГИЯСЫНЫҢ ЗЕРТТЕУ ӘДІСТЕРІ – БАЛАНЫҢ ДАМУЫН</vt:lpstr>
      <vt:lpstr>Презентация PowerPoint</vt:lpstr>
      <vt:lpstr>БАЛАЛАР ПСИХОЛОГИЯСЫН ЗЕРТТЕУДІҢ НЕГІЗГІ ƏДІСТЕРІ – БАҚЫЛАУ ЖƏНЕ ЭКСПЕРИМЕНТ. НЕГІЗГІ  ƏДІСТЕРГЕ, ЖАЛПЫ ПСИХОЛОГИЯ СИЯҚТЫ ЕКІ ƏДІС- БАҚЫЛАУ ЖƏНЕ ЭКСПЕРИМЕНТ ЖАТАДЫ.</vt:lpstr>
      <vt:lpstr>БАҚЫЛАУДЫҢ ЖАППАЙ ЖƏНЕ ІШІНАРА БАҚЫЛАУ ДЕГЕН ЕКІ ТҮРІ БОЛАДЫ. ЖАППАЙ БАҚЫЛАУЛАР ҰЗАҚ УАҚЫТ БОЙЫ ЖҮРГІЗІЛЕДІ ДЕ,  БАЛА  МІНЕЗ- ҚҰЛҚЫНЫҢ КӨП ЖАҒЫН  ҚАМТИДЫ.</vt:lpstr>
      <vt:lpstr>Презентация PowerPoint</vt:lpstr>
      <vt:lpstr>Презентация PowerPoint</vt:lpstr>
      <vt:lpstr>Презентация PowerPoint</vt:lpstr>
      <vt:lpstr>Эксперимент әдiсiн жүргізудің тиімді жақтары: </vt:lpstr>
      <vt:lpstr>жақтары:</vt:lpstr>
      <vt:lpstr>Презентация PowerPoint</vt:lpstr>
      <vt:lpstr>Презентация PowerPoint</vt:lpstr>
      <vt:lpstr>Презентация PowerPoint</vt:lpstr>
      <vt:lpstr>Презентация PowerPoint</vt:lpstr>
      <vt:lpstr>ӨЗІН- ӨЗІ БАҚЫЛАУ СҰРАҚТАРЫ: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Elegant and Professional Company Business Proposal Presentation</dc:title>
  <dc:creator>Zhanerke Zhumadil</dc:creator>
  <cp:keywords>DAFtwOK2orI,BAE3F4r7Rds</cp:keywords>
  <cp:lastModifiedBy>Асем Булшекбаева</cp:lastModifiedBy>
  <cp:revision>20</cp:revision>
  <dcterms:created xsi:type="dcterms:W3CDTF">2023-11-05T16:14:23Z</dcterms:created>
  <dcterms:modified xsi:type="dcterms:W3CDTF">2023-11-07T07:55:57Z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2023-09-07T00:00:00Z</vt:filetime>
  </property>
  <property fmtid="{D5CDD505-2E9C-101B-9397-08002B2CF9AE}" pid="3" name="Creator">
    <vt:lpwstr>Canva</vt:lpwstr>
  </property>
  <property fmtid="{D5CDD505-2E9C-101B-9397-08002B2CF9AE}" pid="4" name="LastSaved">
    <vt:filetime>2023-11-05T00:00:00Z</vt:filetime>
  </property>
  <property fmtid="{D5CDD505-2E9C-101B-9397-08002B2CF9AE}" pid="5" name="Producer">
    <vt:lpwstr>Canva</vt:lpwstr>
  </property>
</Properties>
</file>